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Lst>
  <p:sldSz cy="5143500" cx="9144000"/>
  <p:notesSz cx="6858000" cy="9144000"/>
  <p:embeddedFontLst>
    <p:embeddedFont>
      <p:font typeface="Roboto"/>
      <p:regular r:id="rId121"/>
      <p:bold r:id="rId122"/>
      <p:italic r:id="rId123"/>
      <p:boldItalic r:id="rId124"/>
    </p:embeddedFont>
    <p:embeddedFont>
      <p:font typeface="Arimo"/>
      <p:regular r:id="rId125"/>
      <p:bold r:id="rId126"/>
      <p:italic r:id="rId127"/>
      <p:boldItalic r:id="rId128"/>
    </p:embeddedFont>
    <p:embeddedFont>
      <p:font typeface="Maven Pro"/>
      <p:regular r:id="rId129"/>
      <p:bold r:id="rId130"/>
    </p:embeddedFont>
    <p:embeddedFont>
      <p:font typeface="Helvetica Neue"/>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966DC1-AA2B-4988-8941-8DFED80BE869}">
  <a:tblStyle styleId="{02966DC1-AA2B-4988-8941-8DFED80BE8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B6899D-0C58-4D6F-840C-FA0A91D07F2F}"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b="off" i="off"/>
      <a:tcStyle>
        <a:fill>
          <a:solidFill>
            <a:srgbClr val="E7F3F4"/>
          </a:solidFill>
        </a:fill>
      </a:tcStyle>
    </a:band1H>
    <a:band2H>
      <a:tcTxStyle b="off" i="off"/>
    </a:band2H>
    <a:band1V>
      <a:tcTxStyle b="off" i="off"/>
      <a:tcStyle>
        <a:fill>
          <a:solidFill>
            <a:srgbClr val="E7F3F4"/>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8BB29B3-4542-4DDC-A8B2-09F889C7E405}"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CAFF671-05F1-4E55-9A85-4F4BF4F8F7A9}"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MavenPro-regular.fntdata"/><Relationship Id="rId128" Type="http://schemas.openxmlformats.org/officeDocument/2006/relationships/font" Target="fonts/Arimo-boldItalic.fntdata"/><Relationship Id="rId127" Type="http://schemas.openxmlformats.org/officeDocument/2006/relationships/font" Target="fonts/Arimo-italic.fntdata"/><Relationship Id="rId126" Type="http://schemas.openxmlformats.org/officeDocument/2006/relationships/font" Target="fonts/Arimo-bold.fntdata"/><Relationship Id="rId26" Type="http://schemas.openxmlformats.org/officeDocument/2006/relationships/slide" Target="slides/slide19.xml"/><Relationship Id="rId121" Type="http://schemas.openxmlformats.org/officeDocument/2006/relationships/font" Target="fonts/Roboto-regular.fntdata"/><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Arimo-regular.fntdata"/><Relationship Id="rId29" Type="http://schemas.openxmlformats.org/officeDocument/2006/relationships/slide" Target="slides/slide22.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HelveticaNeue-bold.fntdata"/><Relationship Id="rId131" Type="http://schemas.openxmlformats.org/officeDocument/2006/relationships/font" Target="fonts/HelveticaNeue-regular.fntdata"/><Relationship Id="rId130" Type="http://schemas.openxmlformats.org/officeDocument/2006/relationships/font" Target="fonts/MavenPro-bold.fntdata"/><Relationship Id="rId134" Type="http://schemas.openxmlformats.org/officeDocument/2006/relationships/font" Target="fonts/HelveticaNeue-boldItalic.fntdata"/><Relationship Id="rId133" Type="http://schemas.openxmlformats.org/officeDocument/2006/relationships/font" Target="fonts/HelveticaNeue-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b="0" i="0" lang="en" sz="1200" u="none" cap="none" strike="noStrike">
                <a:solidFill>
                  <a:schemeClr val="dk1"/>
                </a:solidFill>
                <a:latin typeface="Calibri"/>
                <a:ea typeface="Calibri"/>
                <a:cs typeface="Calibri"/>
                <a:sym typeface="Calibri"/>
              </a:rPr>
              <a:t>----- Meeting Notes (3/06/13 14:11) -----</a:t>
            </a:r>
            <a:endParaRPr/>
          </a:p>
          <a:p>
            <a:pPr indent="0" lvl="0" marL="0" marR="0" rtl="0" algn="l">
              <a:lnSpc>
                <a:spcPct val="100000"/>
              </a:lnSpc>
              <a:spcBef>
                <a:spcPts val="0"/>
              </a:spcBef>
              <a:spcAft>
                <a:spcPts val="0"/>
              </a:spcAft>
              <a:buSzPts val="1100"/>
              <a:buNone/>
            </a:pPr>
            <a:r>
              <a:rPr b="0" i="0" lang="en" sz="1200" u="none" cap="none" strike="noStrike">
                <a:solidFill>
                  <a:schemeClr val="dk1"/>
                </a:solidFill>
                <a:latin typeface="Calibri"/>
                <a:ea typeface="Calibri"/>
                <a:cs typeface="Calibri"/>
                <a:sym typeface="Calibri"/>
              </a:rPr>
              <a:t>  </a:t>
            </a:r>
            <a:endParaRPr/>
          </a:p>
        </p:txBody>
      </p:sp>
      <p:sp>
        <p:nvSpPr>
          <p:cNvPr id="103" name="Google Shape;103;p1:notes"/>
          <p:cNvSpPr txBox="1"/>
          <p:nvPr>
            <p:ph idx="12" type="sldNum"/>
          </p:nvPr>
        </p:nvSpPr>
        <p:spPr>
          <a:xfrm>
            <a:off x="3885010" y="868468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p2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p2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p2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9d671fd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89d671fd6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p2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2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p3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p3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8474cda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474cda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8474cdad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474cdad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3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p3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3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p3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p3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p3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p3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1" name="Google Shape;691;p3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p4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4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5" name="Google Shape;73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 name="Google Shape;77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3" name="Google Shape;81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8" name="Google Shape;82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1" name="Google Shape;841;p5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4e1a13f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84e1a13f9f_0_5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84e1a13f9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84e1a13f9f_0_14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84e1a13f9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84e1a13f9f_0_15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8" name="Google Shape;1028;p7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8" name="Google Shape;1038;p7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8" name="Google Shape;1048;p7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5" name="Google Shape;1055;p7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1" name="Google Shape;1061;p8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1" name="Google Shape;1071;p8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0" name="Google Shape;1080;p8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p8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0" name="Google Shape;1100;p8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9" name="Google Shape;1109;p8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0" name="Google Shape;1120;p8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6" name="Google Shape;1146;p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7" name="Google Shape;1157;p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5" name="Google Shape;1165;p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2" name="Google Shape;1172;p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4" name="Google Shape;1184;p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6" name="Google Shape;1196;p9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1" name="Google Shape;1211;p9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1006078"/>
            <a:ext cx="8229600" cy="5940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42" name="Google Shape;42;p11"/>
          <p:cNvSpPr txBox="1"/>
          <p:nvPr>
            <p:ph idx="1" type="body"/>
          </p:nvPr>
        </p:nvSpPr>
        <p:spPr>
          <a:xfrm rot="5400000">
            <a:off x="3222213" y="-902849"/>
            <a:ext cx="2483700" cy="8137500"/>
          </a:xfrm>
          <a:prstGeom prst="rect">
            <a:avLst/>
          </a:prstGeom>
          <a:noFill/>
          <a:ln>
            <a:noFill/>
          </a:ln>
        </p:spPr>
        <p:txBody>
          <a:bodyPr anchorCtr="0" anchor="t" bIns="39550" lIns="79125" spcFirstLastPara="1" rIns="79125" wrap="square" tIns="39550">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6550" lvl="3" marL="1828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4pPr>
            <a:lvl5pPr indent="-336550" lvl="4" marL="22860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5pPr>
            <a:lvl6pPr indent="-336550" lvl="5" marL="27432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6pPr>
            <a:lvl7pPr indent="-336550" lvl="6" marL="32004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7pPr>
            <a:lvl8pPr indent="-336550" lvl="7" marL="36576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8pPr>
            <a:lvl9pPr indent="-336550" lvl="8" marL="4114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5950051" y="1671029"/>
            <a:ext cx="3401700" cy="20718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45" name="Google Shape;45;p12"/>
          <p:cNvSpPr txBox="1"/>
          <p:nvPr>
            <p:ph idx="1" type="body"/>
          </p:nvPr>
        </p:nvSpPr>
        <p:spPr>
          <a:xfrm rot="5400000">
            <a:off x="1728113" y="-326821"/>
            <a:ext cx="3401700" cy="6067500"/>
          </a:xfrm>
          <a:prstGeom prst="rect">
            <a:avLst/>
          </a:prstGeom>
          <a:noFill/>
          <a:ln>
            <a:noFill/>
          </a:ln>
        </p:spPr>
        <p:txBody>
          <a:bodyPr anchorCtr="0" anchor="t" bIns="39550" lIns="79125" spcFirstLastPara="1" rIns="79125" wrap="square" tIns="39550">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6550" lvl="3" marL="1828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4pPr>
            <a:lvl5pPr indent="-336550" lvl="4" marL="22860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5pPr>
            <a:lvl6pPr indent="-336550" lvl="5" marL="27432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6pPr>
            <a:lvl7pPr indent="-336550" lvl="6" marL="32004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7pPr>
            <a:lvl8pPr indent="-336550" lvl="7" marL="36576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8pPr>
            <a:lvl9pPr indent="-336550" lvl="8" marL="4114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46" name="Shape 46"/>
        <p:cNvGrpSpPr/>
        <p:nvPr/>
      </p:nvGrpSpPr>
      <p:grpSpPr>
        <a:xfrm>
          <a:off x="0" y="0"/>
          <a:ext cx="0" cy="0"/>
          <a:chOff x="0" y="0"/>
          <a:chExt cx="0" cy="0"/>
        </a:xfrm>
      </p:grpSpPr>
      <p:grpSp>
        <p:nvGrpSpPr>
          <p:cNvPr id="47" name="Google Shape;47;p13"/>
          <p:cNvGrpSpPr/>
          <p:nvPr/>
        </p:nvGrpSpPr>
        <p:grpSpPr>
          <a:xfrm>
            <a:off x="6098378" y="5"/>
            <a:ext cx="3045625" cy="2030570"/>
            <a:chOff x="6098378" y="5"/>
            <a:chExt cx="3045625" cy="2030570"/>
          </a:xfrm>
        </p:grpSpPr>
        <p:sp>
          <p:nvSpPr>
            <p:cNvPr id="48" name="Google Shape;48;p13"/>
            <p:cNvSpPr/>
            <p:nvPr/>
          </p:nvSpPr>
          <p:spPr>
            <a:xfrm>
              <a:off x="8128803" y="16"/>
              <a:ext cx="1015200" cy="1015200"/>
            </a:xfrm>
            <a:prstGeom prst="rect">
              <a:avLst/>
            </a:prstGeom>
            <a:solidFill>
              <a:srgbClr val="212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3"/>
            <p:cNvSpPr/>
            <p:nvPr/>
          </p:nvSpPr>
          <p:spPr>
            <a:xfrm flipH="1">
              <a:off x="7113463" y="5"/>
              <a:ext cx="1015200" cy="1015200"/>
            </a:xfrm>
            <a:prstGeom prst="rtTriangle">
              <a:avLst/>
            </a:prstGeom>
            <a:solidFill>
              <a:srgbClr val="3949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3"/>
            <p:cNvSpPr/>
            <p:nvPr/>
          </p:nvSpPr>
          <p:spPr>
            <a:xfrm flipH="1" rot="10800000">
              <a:off x="7113588" y="107"/>
              <a:ext cx="1015200" cy="1015200"/>
            </a:xfrm>
            <a:prstGeom prst="rtTriangle">
              <a:avLst/>
            </a:prstGeom>
            <a:solidFill>
              <a:srgbClr val="7890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p:nvPr/>
          </p:nvSpPr>
          <p:spPr>
            <a:xfrm rot="10800000">
              <a:off x="6098378" y="97"/>
              <a:ext cx="1015200" cy="1015200"/>
            </a:xfrm>
            <a:prstGeom prst="rtTriangle">
              <a:avLst/>
            </a:prstGeom>
            <a:solidFill>
              <a:srgbClr val="212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p:nvPr/>
          </p:nvSpPr>
          <p:spPr>
            <a:xfrm rot="10800000">
              <a:off x="8128789" y="1015375"/>
              <a:ext cx="1015200" cy="1015200"/>
            </a:xfrm>
            <a:prstGeom prst="rtTriangle">
              <a:avLst/>
            </a:prstGeom>
            <a:solidFill>
              <a:srgbClr val="7890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13"/>
          <p:cNvSpPr txBox="1"/>
          <p:nvPr/>
        </p:nvSpPr>
        <p:spPr>
          <a:xfrm>
            <a:off x="598100" y="1775222"/>
            <a:ext cx="8222100" cy="83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4200">
              <a:solidFill>
                <a:srgbClr val="FFFFFF"/>
              </a:solidFill>
              <a:latin typeface="Roboto"/>
              <a:ea typeface="Roboto"/>
              <a:cs typeface="Roboto"/>
              <a:sym typeface="Roboto"/>
            </a:endParaRPr>
          </a:p>
        </p:txBody>
      </p:sp>
      <p:sp>
        <p:nvSpPr>
          <p:cNvPr id="54" name="Google Shape;54;p13"/>
          <p:cNvSpPr txBox="1"/>
          <p:nvPr/>
        </p:nvSpPr>
        <p:spPr>
          <a:xfrm>
            <a:off x="598088" y="2715913"/>
            <a:ext cx="82221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FFFFFF"/>
              </a:solidFill>
              <a:latin typeface="Roboto"/>
              <a:ea typeface="Roboto"/>
              <a:cs typeface="Roboto"/>
              <a:sym typeface="Roboto"/>
            </a:endParaRPr>
          </a:p>
        </p:txBody>
      </p:sp>
      <p:sp>
        <p:nvSpPr>
          <p:cNvPr id="55" name="Google Shape;55;p13"/>
          <p:cNvSpPr txBox="1"/>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oboto"/>
                <a:ea typeface="Roboto"/>
                <a:cs typeface="Roboto"/>
                <a:sym typeface="Roboto"/>
              </a:rPr>
              <a:t>‹#›</a:t>
            </a:fld>
            <a:endParaRPr sz="1000">
              <a:solidFill>
                <a:srgbClr val="FFFFFF"/>
              </a:solidFill>
              <a:latin typeface="Roboto"/>
              <a:ea typeface="Roboto"/>
              <a:cs typeface="Roboto"/>
              <a:sym typeface="Roboto"/>
            </a:endParaRPr>
          </a:p>
        </p:txBody>
      </p:sp>
      <p:pic>
        <p:nvPicPr>
          <p:cNvPr id="56" name="Google Shape;56;p13"/>
          <p:cNvPicPr preferRelativeResize="0"/>
          <p:nvPr/>
        </p:nvPicPr>
        <p:blipFill>
          <a:blip r:embed="rId2">
            <a:alphaModFix/>
          </a:blip>
          <a:stretch>
            <a:fillRect/>
          </a:stretch>
        </p:blipFill>
        <p:spPr>
          <a:xfrm>
            <a:off x="3913475" y="-1"/>
            <a:ext cx="548700" cy="548700"/>
          </a:xfrm>
          <a:prstGeom prst="rect">
            <a:avLst/>
          </a:prstGeom>
          <a:noFill/>
          <a:ln>
            <a:noFill/>
          </a:ln>
        </p:spPr>
      </p:pic>
      <p:sp>
        <p:nvSpPr>
          <p:cNvPr id="57" name="Google Shape;57;p13"/>
          <p:cNvSpPr txBox="1"/>
          <p:nvPr/>
        </p:nvSpPr>
        <p:spPr>
          <a:xfrm>
            <a:off x="4462175" y="0"/>
            <a:ext cx="1636200" cy="28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aven Pro"/>
                <a:ea typeface="Maven Pro"/>
                <a:cs typeface="Maven Pro"/>
                <a:sym typeface="Maven Pro"/>
              </a:rPr>
              <a:t>Monash DeepNeuron</a:t>
            </a:r>
            <a:endParaRPr b="1" i="0" sz="1100" u="none" cap="none" strike="noStrike">
              <a:solidFill>
                <a:srgbClr val="000000"/>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en" sz="1100">
                <a:solidFill>
                  <a:schemeClr val="dk1"/>
                </a:solidFill>
                <a:latin typeface="Maven Pro"/>
                <a:ea typeface="Maven Pro"/>
                <a:cs typeface="Maven Pro"/>
                <a:sym typeface="Maven Pro"/>
              </a:rPr>
              <a:t>Monash eResearch</a:t>
            </a:r>
            <a:endParaRPr b="1" sz="1100">
              <a:solidFill>
                <a:schemeClr val="dk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100"/>
              <a:buFont typeface="Arial"/>
              <a:buNone/>
            </a:pPr>
            <a:r>
              <a:t/>
            </a:r>
            <a:endParaRPr b="1" sz="1100">
              <a:latin typeface="Maven Pro"/>
              <a:ea typeface="Maven Pro"/>
              <a:cs typeface="Maven Pro"/>
              <a:sym typeface="Maven Pro"/>
            </a:endParaRPr>
          </a:p>
        </p:txBody>
      </p:sp>
      <p:sp>
        <p:nvSpPr>
          <p:cNvPr id="58" name="Google Shape;58;p13"/>
          <p:cNvSpPr txBox="1"/>
          <p:nvPr/>
        </p:nvSpPr>
        <p:spPr>
          <a:xfrm>
            <a:off x="4462175" y="284400"/>
            <a:ext cx="16362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Maven Pro"/>
              <a:ea typeface="Maven Pro"/>
              <a:cs typeface="Maven Pro"/>
              <a:sym typeface="Maven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5" name="Shape 65"/>
        <p:cNvGrpSpPr/>
        <p:nvPr/>
      </p:nvGrpSpPr>
      <p:grpSpPr>
        <a:xfrm>
          <a:off x="0" y="0"/>
          <a:ext cx="0" cy="0"/>
          <a:chOff x="0" y="0"/>
          <a:chExt cx="0" cy="0"/>
        </a:xfrm>
      </p:grpSpPr>
      <p:sp>
        <p:nvSpPr>
          <p:cNvPr id="66" name="Google Shape;66;p16"/>
          <p:cNvSpPr txBox="1"/>
          <p:nvPr>
            <p:ph type="title"/>
          </p:nvPr>
        </p:nvSpPr>
        <p:spPr>
          <a:xfrm>
            <a:off x="457200" y="1006078"/>
            <a:ext cx="8229600" cy="594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67" name="Google Shape;67;p16"/>
          <p:cNvSpPr txBox="1"/>
          <p:nvPr>
            <p:ph idx="1" type="body"/>
          </p:nvPr>
        </p:nvSpPr>
        <p:spPr>
          <a:xfrm>
            <a:off x="395288" y="1924051"/>
            <a:ext cx="3992700" cy="2483700"/>
          </a:xfrm>
          <a:prstGeom prst="rect">
            <a:avLst/>
          </a:prstGeom>
          <a:noFill/>
          <a:ln>
            <a:noFill/>
          </a:ln>
        </p:spPr>
        <p:txBody>
          <a:bodyPr anchorCtr="0" anchor="t" bIns="34275" lIns="68575" spcFirstLastPara="1" rIns="68575" wrap="square" tIns="34275">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17500" lvl="3" marL="1828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4pPr>
            <a:lvl5pPr indent="-317500" lvl="4" marL="22860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5pPr>
            <a:lvl6pPr indent="-317500" lvl="5" marL="27432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6pPr>
            <a:lvl7pPr indent="-317500" lvl="6" marL="32004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7pPr>
            <a:lvl8pPr indent="-317500" lvl="7" marL="36576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8pPr>
            <a:lvl9pPr indent="-317500" lvl="8" marL="4114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9pPr>
          </a:lstStyle>
          <a:p/>
        </p:txBody>
      </p:sp>
      <p:sp>
        <p:nvSpPr>
          <p:cNvPr id="68" name="Google Shape;68;p16"/>
          <p:cNvSpPr txBox="1"/>
          <p:nvPr>
            <p:ph idx="2" type="body"/>
          </p:nvPr>
        </p:nvSpPr>
        <p:spPr>
          <a:xfrm>
            <a:off x="4540250" y="1924051"/>
            <a:ext cx="3992700" cy="2483700"/>
          </a:xfrm>
          <a:prstGeom prst="rect">
            <a:avLst/>
          </a:prstGeom>
          <a:noFill/>
          <a:ln>
            <a:noFill/>
          </a:ln>
        </p:spPr>
        <p:txBody>
          <a:bodyPr anchorCtr="0" anchor="t" bIns="34275" lIns="68575" spcFirstLastPara="1" rIns="68575" wrap="square" tIns="34275">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17500" lvl="3" marL="1828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4pPr>
            <a:lvl5pPr indent="-317500" lvl="4" marL="22860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5pPr>
            <a:lvl6pPr indent="-317500" lvl="5" marL="27432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6pPr>
            <a:lvl7pPr indent="-317500" lvl="6" marL="32004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7pPr>
            <a:lvl8pPr indent="-317500" lvl="7" marL="36576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8pPr>
            <a:lvl9pPr indent="-317500" lvl="8" marL="4114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9" name="Shape 69"/>
        <p:cNvGrpSpPr/>
        <p:nvPr/>
      </p:nvGrpSpPr>
      <p:grpSpPr>
        <a:xfrm>
          <a:off x="0" y="0"/>
          <a:ext cx="0" cy="0"/>
          <a:chOff x="0" y="0"/>
          <a:chExt cx="0" cy="0"/>
        </a:xfrm>
      </p:grpSpPr>
      <p:sp>
        <p:nvSpPr>
          <p:cNvPr id="70" name="Google Shape;70;p17"/>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71" name="Google Shape;71;p17"/>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Autofit/>
          </a:bodyPr>
          <a:lstStyle>
            <a:lvl1pPr lvl="0" marR="0" algn="ctr">
              <a:lnSpc>
                <a:spcPct val="100000"/>
              </a:lnSpc>
              <a:spcBef>
                <a:spcPts val="400"/>
              </a:spcBef>
              <a:spcAft>
                <a:spcPts val="0"/>
              </a:spcAft>
              <a:buClr>
                <a:srgbClr val="00192F"/>
              </a:buClr>
              <a:buSzPts val="2100"/>
              <a:buFont typeface="Arial"/>
              <a:buNone/>
              <a:defRPr b="0" i="0" sz="2100" u="none" cap="none" strike="noStrike">
                <a:solidFill>
                  <a:srgbClr val="00192F"/>
                </a:solidFill>
                <a:latin typeface="Arial"/>
                <a:ea typeface="Arial"/>
                <a:cs typeface="Arial"/>
                <a:sym typeface="Arial"/>
              </a:defRPr>
            </a:lvl1pPr>
            <a:lvl2pPr lvl="1" marR="0" algn="ctr">
              <a:lnSpc>
                <a:spcPct val="100000"/>
              </a:lnSpc>
              <a:spcBef>
                <a:spcPts val="400"/>
              </a:spcBef>
              <a:spcAft>
                <a:spcPts val="0"/>
              </a:spcAft>
              <a:buClr>
                <a:srgbClr val="00528B"/>
              </a:buClr>
              <a:buSzPts val="1800"/>
              <a:buFont typeface="Arial"/>
              <a:buNone/>
              <a:defRPr b="0" i="0" sz="1800" u="none" cap="none" strike="noStrike">
                <a:solidFill>
                  <a:srgbClr val="00528B"/>
                </a:solidFill>
                <a:latin typeface="Arial"/>
                <a:ea typeface="Arial"/>
                <a:cs typeface="Arial"/>
                <a:sym typeface="Arial"/>
              </a:defRPr>
            </a:lvl2pPr>
            <a:lvl3pPr lvl="2" marR="0" algn="ctr">
              <a:lnSpc>
                <a:spcPct val="100000"/>
              </a:lnSpc>
              <a:spcBef>
                <a:spcPts val="300"/>
              </a:spcBef>
              <a:spcAft>
                <a:spcPts val="0"/>
              </a:spcAft>
              <a:buClr>
                <a:srgbClr val="00528B"/>
              </a:buClr>
              <a:buSzPts val="1500"/>
              <a:buFont typeface="Arial"/>
              <a:buNone/>
              <a:defRPr b="0" i="0" sz="1500" u="none" cap="none" strike="noStrike">
                <a:solidFill>
                  <a:srgbClr val="00528B"/>
                </a:solidFill>
                <a:latin typeface="Arial"/>
                <a:ea typeface="Arial"/>
                <a:cs typeface="Arial"/>
                <a:sym typeface="Arial"/>
              </a:defRPr>
            </a:lvl3pPr>
            <a:lvl4pPr lvl="3"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4pPr>
            <a:lvl5pPr lvl="4"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5pPr>
            <a:lvl6pPr lvl="5"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6pPr>
            <a:lvl7pPr lvl="6"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7pPr>
            <a:lvl8pPr lvl="7"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8pPr>
            <a:lvl9pPr lvl="8" marR="0" algn="ctr">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8"/>
          <p:cNvSpPr txBox="1"/>
          <p:nvPr>
            <p:ph type="title"/>
          </p:nvPr>
        </p:nvSpPr>
        <p:spPr>
          <a:xfrm>
            <a:off x="457200" y="1006078"/>
            <a:ext cx="8229600" cy="594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74" name="Google Shape;74;p18"/>
          <p:cNvSpPr txBox="1"/>
          <p:nvPr>
            <p:ph idx="1" type="body"/>
          </p:nvPr>
        </p:nvSpPr>
        <p:spPr>
          <a:xfrm>
            <a:off x="395654" y="1924051"/>
            <a:ext cx="8137200" cy="2483700"/>
          </a:xfrm>
          <a:prstGeom prst="rect">
            <a:avLst/>
          </a:prstGeom>
          <a:noFill/>
          <a:ln>
            <a:noFill/>
          </a:ln>
        </p:spPr>
        <p:txBody>
          <a:bodyPr anchorCtr="0" anchor="t" bIns="34275" lIns="68575" spcFirstLastPara="1" rIns="68575" wrap="square" tIns="34275">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23850" lvl="3" marL="1828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4pPr>
            <a:lvl5pPr indent="-323850" lvl="4" marL="22860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5pPr>
            <a:lvl6pPr indent="-323850" lvl="5" marL="27432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6pPr>
            <a:lvl7pPr indent="-323850" lvl="6" marL="32004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7pPr>
            <a:lvl8pPr indent="-323850" lvl="7" marL="36576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8pPr>
            <a:lvl9pPr indent="-323850" lvl="8" marL="4114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5" name="Shape 75"/>
        <p:cNvGrpSpPr/>
        <p:nvPr/>
      </p:nvGrpSpPr>
      <p:grpSpPr>
        <a:xfrm>
          <a:off x="0" y="0"/>
          <a:ext cx="0" cy="0"/>
          <a:chOff x="0" y="0"/>
          <a:chExt cx="0" cy="0"/>
        </a:xfrm>
      </p:grpSpPr>
      <p:sp>
        <p:nvSpPr>
          <p:cNvPr id="76" name="Google Shape;76;p19"/>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100"/>
              <a:buNone/>
              <a:defRPr b="1" i="0" sz="30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77" name="Google Shape;77;p19"/>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400"/>
              <a:buFont typeface="Arial"/>
              <a:buNone/>
              <a:defRPr b="0" i="0" sz="1400" u="none" cap="none" strike="noStrike">
                <a:solidFill>
                  <a:srgbClr val="00528B"/>
                </a:solidFill>
                <a:latin typeface="Arial"/>
                <a:ea typeface="Arial"/>
                <a:cs typeface="Arial"/>
                <a:sym typeface="Arial"/>
              </a:defRPr>
            </a:lvl2pPr>
            <a:lvl3pPr indent="-228600" lvl="2" marL="1371600" marR="0" algn="l">
              <a:lnSpc>
                <a:spcPct val="100000"/>
              </a:lnSpc>
              <a:spcBef>
                <a:spcPts val="200"/>
              </a:spcBef>
              <a:spcAft>
                <a:spcPts val="0"/>
              </a:spcAft>
              <a:buClr>
                <a:srgbClr val="00528B"/>
              </a:buClr>
              <a:buSzPts val="1200"/>
              <a:buFont typeface="Arial"/>
              <a:buNone/>
              <a:defRPr b="0" i="0" sz="12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8" name="Shape 78"/>
        <p:cNvGrpSpPr/>
        <p:nvPr/>
      </p:nvGrpSpPr>
      <p:grpSpPr>
        <a:xfrm>
          <a:off x="0" y="0"/>
          <a:ext cx="0" cy="0"/>
          <a:chOff x="0" y="0"/>
          <a:chExt cx="0" cy="0"/>
        </a:xfrm>
      </p:grpSpPr>
      <p:sp>
        <p:nvSpPr>
          <p:cNvPr id="79" name="Google Shape;79;p20"/>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80" name="Google Shape;80;p20"/>
          <p:cNvSpPr txBox="1"/>
          <p:nvPr>
            <p:ph idx="1" type="body"/>
          </p:nvPr>
        </p:nvSpPr>
        <p:spPr>
          <a:xfrm>
            <a:off x="457200" y="1151335"/>
            <a:ext cx="4040100" cy="4797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400"/>
              </a:spcBef>
              <a:spcAft>
                <a:spcPts val="0"/>
              </a:spcAft>
              <a:buClr>
                <a:srgbClr val="00192F"/>
              </a:buClr>
              <a:buSzPts val="1800"/>
              <a:buFont typeface="Arial"/>
              <a:buNone/>
              <a:defRPr b="1" i="0" sz="18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500"/>
              <a:buFont typeface="Arial"/>
              <a:buNone/>
              <a:defRPr b="1" i="0" sz="1500" u="none" cap="none" strike="noStrike">
                <a:solidFill>
                  <a:srgbClr val="00528B"/>
                </a:solidFill>
                <a:latin typeface="Arial"/>
                <a:ea typeface="Arial"/>
                <a:cs typeface="Arial"/>
                <a:sym typeface="Arial"/>
              </a:defRPr>
            </a:lvl2pPr>
            <a:lvl3pPr indent="-228600" lvl="2" marL="1371600" marR="0" algn="l">
              <a:lnSpc>
                <a:spcPct val="100000"/>
              </a:lnSpc>
              <a:spcBef>
                <a:spcPts val="300"/>
              </a:spcBef>
              <a:spcAft>
                <a:spcPts val="0"/>
              </a:spcAft>
              <a:buClr>
                <a:srgbClr val="00528B"/>
              </a:buClr>
              <a:buSzPts val="1400"/>
              <a:buFont typeface="Arial"/>
              <a:buNone/>
              <a:defRPr b="1" i="0" sz="14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9pPr>
          </a:lstStyle>
          <a:p/>
        </p:txBody>
      </p:sp>
      <p:sp>
        <p:nvSpPr>
          <p:cNvPr id="81" name="Google Shape;81;p20"/>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marR="0" algn="l">
              <a:lnSpc>
                <a:spcPct val="100000"/>
              </a:lnSpc>
              <a:spcBef>
                <a:spcPts val="400"/>
              </a:spcBef>
              <a:spcAft>
                <a:spcPts val="0"/>
              </a:spcAft>
              <a:buClr>
                <a:srgbClr val="00192F"/>
              </a:buClr>
              <a:buSzPts val="1800"/>
              <a:buFont typeface="Arial"/>
              <a:buChar char="•"/>
              <a:defRPr b="0" i="0" sz="1800" u="none" cap="none" strike="noStrike">
                <a:solidFill>
                  <a:srgbClr val="00192F"/>
                </a:solidFill>
                <a:latin typeface="Arial"/>
                <a:ea typeface="Arial"/>
                <a:cs typeface="Arial"/>
                <a:sym typeface="Arial"/>
              </a:defRPr>
            </a:lvl1pPr>
            <a:lvl2pPr indent="-323850" lvl="1" marL="9144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2pPr>
            <a:lvl3pPr indent="-317500" lvl="2" marL="1371600" marR="0" algn="l">
              <a:lnSpc>
                <a:spcPct val="100000"/>
              </a:lnSpc>
              <a:spcBef>
                <a:spcPts val="300"/>
              </a:spcBef>
              <a:spcAft>
                <a:spcPts val="0"/>
              </a:spcAft>
              <a:buClr>
                <a:srgbClr val="00528B"/>
              </a:buClr>
              <a:buSzPts val="1400"/>
              <a:buFont typeface="Arial"/>
              <a:buChar char="•"/>
              <a:defRPr b="0" i="0" sz="1400" u="none" cap="none" strike="noStrike">
                <a:solidFill>
                  <a:srgbClr val="00528B"/>
                </a:solidFill>
                <a:latin typeface="Arial"/>
                <a:ea typeface="Arial"/>
                <a:cs typeface="Arial"/>
                <a:sym typeface="Arial"/>
              </a:defRPr>
            </a:lvl3pPr>
            <a:lvl4pPr indent="-304800" lvl="3" marL="18288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4pPr>
            <a:lvl5pPr indent="-304800" lvl="4" marL="22860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5pPr>
            <a:lvl6pPr indent="-304800" lvl="5" marL="27432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6pPr>
            <a:lvl7pPr indent="-304800" lvl="6" marL="32004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7pPr>
            <a:lvl8pPr indent="-304800" lvl="7" marL="36576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8pPr>
            <a:lvl9pPr indent="-304800" lvl="8" marL="41148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9pPr>
          </a:lstStyle>
          <a:p/>
        </p:txBody>
      </p:sp>
      <p:sp>
        <p:nvSpPr>
          <p:cNvPr id="82" name="Google Shape;82;p20"/>
          <p:cNvSpPr txBox="1"/>
          <p:nvPr>
            <p:ph idx="3" type="body"/>
          </p:nvPr>
        </p:nvSpPr>
        <p:spPr>
          <a:xfrm>
            <a:off x="4645025" y="1151335"/>
            <a:ext cx="4041900" cy="4797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400"/>
              </a:spcBef>
              <a:spcAft>
                <a:spcPts val="0"/>
              </a:spcAft>
              <a:buClr>
                <a:srgbClr val="00192F"/>
              </a:buClr>
              <a:buSzPts val="1800"/>
              <a:buFont typeface="Arial"/>
              <a:buNone/>
              <a:defRPr b="1" i="0" sz="18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500"/>
              <a:buFont typeface="Arial"/>
              <a:buNone/>
              <a:defRPr b="1" i="0" sz="1500" u="none" cap="none" strike="noStrike">
                <a:solidFill>
                  <a:srgbClr val="00528B"/>
                </a:solidFill>
                <a:latin typeface="Arial"/>
                <a:ea typeface="Arial"/>
                <a:cs typeface="Arial"/>
                <a:sym typeface="Arial"/>
              </a:defRPr>
            </a:lvl2pPr>
            <a:lvl3pPr indent="-228600" lvl="2" marL="1371600" marR="0" algn="l">
              <a:lnSpc>
                <a:spcPct val="100000"/>
              </a:lnSpc>
              <a:spcBef>
                <a:spcPts val="300"/>
              </a:spcBef>
              <a:spcAft>
                <a:spcPts val="0"/>
              </a:spcAft>
              <a:buClr>
                <a:srgbClr val="00528B"/>
              </a:buClr>
              <a:buSzPts val="1400"/>
              <a:buFont typeface="Arial"/>
              <a:buNone/>
              <a:defRPr b="1" i="0" sz="14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1200"/>
              <a:buFont typeface="Arial"/>
              <a:buNone/>
              <a:defRPr b="1" i="0" sz="1200" u="none" cap="none" strike="noStrike">
                <a:solidFill>
                  <a:srgbClr val="00192F"/>
                </a:solidFill>
                <a:latin typeface="Arial"/>
                <a:ea typeface="Arial"/>
                <a:cs typeface="Arial"/>
                <a:sym typeface="Arial"/>
              </a:defRPr>
            </a:lvl9pPr>
          </a:lstStyle>
          <a:p/>
        </p:txBody>
      </p:sp>
      <p:sp>
        <p:nvSpPr>
          <p:cNvPr id="83" name="Google Shape;83;p20"/>
          <p:cNvSpPr txBox="1"/>
          <p:nvPr>
            <p:ph idx="4" type="body"/>
          </p:nvPr>
        </p:nvSpPr>
        <p:spPr>
          <a:xfrm>
            <a:off x="4645025" y="1631156"/>
            <a:ext cx="4041900" cy="2963400"/>
          </a:xfrm>
          <a:prstGeom prst="rect">
            <a:avLst/>
          </a:prstGeom>
          <a:noFill/>
          <a:ln>
            <a:noFill/>
          </a:ln>
        </p:spPr>
        <p:txBody>
          <a:bodyPr anchorCtr="0" anchor="t" bIns="34275" lIns="68575" spcFirstLastPara="1" rIns="68575" wrap="square" tIns="34275">
            <a:noAutofit/>
          </a:bodyPr>
          <a:lstStyle>
            <a:lvl1pPr indent="-342900" lvl="0" marL="457200" marR="0" algn="l">
              <a:lnSpc>
                <a:spcPct val="100000"/>
              </a:lnSpc>
              <a:spcBef>
                <a:spcPts val="400"/>
              </a:spcBef>
              <a:spcAft>
                <a:spcPts val="0"/>
              </a:spcAft>
              <a:buClr>
                <a:srgbClr val="00192F"/>
              </a:buClr>
              <a:buSzPts val="1800"/>
              <a:buFont typeface="Arial"/>
              <a:buChar char="•"/>
              <a:defRPr b="0" i="0" sz="1800" u="none" cap="none" strike="noStrike">
                <a:solidFill>
                  <a:srgbClr val="00192F"/>
                </a:solidFill>
                <a:latin typeface="Arial"/>
                <a:ea typeface="Arial"/>
                <a:cs typeface="Arial"/>
                <a:sym typeface="Arial"/>
              </a:defRPr>
            </a:lvl1pPr>
            <a:lvl2pPr indent="-323850" lvl="1" marL="9144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2pPr>
            <a:lvl3pPr indent="-317500" lvl="2" marL="1371600" marR="0" algn="l">
              <a:lnSpc>
                <a:spcPct val="100000"/>
              </a:lnSpc>
              <a:spcBef>
                <a:spcPts val="300"/>
              </a:spcBef>
              <a:spcAft>
                <a:spcPts val="0"/>
              </a:spcAft>
              <a:buClr>
                <a:srgbClr val="00528B"/>
              </a:buClr>
              <a:buSzPts val="1400"/>
              <a:buFont typeface="Arial"/>
              <a:buChar char="•"/>
              <a:defRPr b="0" i="0" sz="1400" u="none" cap="none" strike="noStrike">
                <a:solidFill>
                  <a:srgbClr val="00528B"/>
                </a:solidFill>
                <a:latin typeface="Arial"/>
                <a:ea typeface="Arial"/>
                <a:cs typeface="Arial"/>
                <a:sym typeface="Arial"/>
              </a:defRPr>
            </a:lvl3pPr>
            <a:lvl4pPr indent="-304800" lvl="3" marL="18288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4pPr>
            <a:lvl5pPr indent="-304800" lvl="4" marL="22860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5pPr>
            <a:lvl6pPr indent="-304800" lvl="5" marL="27432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6pPr>
            <a:lvl7pPr indent="-304800" lvl="6" marL="32004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7pPr>
            <a:lvl8pPr indent="-304800" lvl="7" marL="36576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8pPr>
            <a:lvl9pPr indent="-304800" lvl="8" marL="4114800" marR="0" algn="l">
              <a:lnSpc>
                <a:spcPct val="100000"/>
              </a:lnSpc>
              <a:spcBef>
                <a:spcPts val="200"/>
              </a:spcBef>
              <a:spcAft>
                <a:spcPts val="0"/>
              </a:spcAft>
              <a:buClr>
                <a:srgbClr val="00192F"/>
              </a:buClr>
              <a:buSzPts val="1200"/>
              <a:buFont typeface="Arial"/>
              <a:buChar char="»"/>
              <a:defRPr b="0" i="0" sz="12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1"/>
          <p:cNvSpPr txBox="1"/>
          <p:nvPr>
            <p:ph type="title"/>
          </p:nvPr>
        </p:nvSpPr>
        <p:spPr>
          <a:xfrm>
            <a:off x="457200" y="1006078"/>
            <a:ext cx="8229600" cy="594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685800" y="1597819"/>
            <a:ext cx="7772400" cy="11025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13" name="Google Shape;13;p3"/>
          <p:cNvSpPr txBox="1"/>
          <p:nvPr>
            <p:ph idx="1" type="subTitle"/>
          </p:nvPr>
        </p:nvSpPr>
        <p:spPr>
          <a:xfrm>
            <a:off x="1371600" y="2914650"/>
            <a:ext cx="6400800" cy="1314600"/>
          </a:xfrm>
          <a:prstGeom prst="rect">
            <a:avLst/>
          </a:prstGeom>
          <a:noFill/>
          <a:ln>
            <a:noFill/>
          </a:ln>
        </p:spPr>
        <p:txBody>
          <a:bodyPr anchorCtr="0" anchor="t" bIns="39550" lIns="79125" spcFirstLastPara="1" rIns="79125" wrap="square" tIns="39550">
            <a:noAutofit/>
          </a:bodyPr>
          <a:lstStyle>
            <a:lvl1pPr lvl="0" marR="0" algn="ctr">
              <a:lnSpc>
                <a:spcPct val="100000"/>
              </a:lnSpc>
              <a:spcBef>
                <a:spcPts val="500"/>
              </a:spcBef>
              <a:spcAft>
                <a:spcPts val="0"/>
              </a:spcAft>
              <a:buClr>
                <a:srgbClr val="00192F"/>
              </a:buClr>
              <a:buSzPts val="2400"/>
              <a:buFont typeface="Arial"/>
              <a:buNone/>
              <a:defRPr b="0" i="0" sz="2400" u="none" cap="none" strike="noStrike">
                <a:solidFill>
                  <a:srgbClr val="00192F"/>
                </a:solidFill>
                <a:latin typeface="Arial"/>
                <a:ea typeface="Arial"/>
                <a:cs typeface="Arial"/>
                <a:sym typeface="Arial"/>
              </a:defRPr>
            </a:lvl1pPr>
            <a:lvl2pPr lvl="1" marR="0" algn="ctr">
              <a:lnSpc>
                <a:spcPct val="100000"/>
              </a:lnSpc>
              <a:spcBef>
                <a:spcPts val="400"/>
              </a:spcBef>
              <a:spcAft>
                <a:spcPts val="0"/>
              </a:spcAft>
              <a:buClr>
                <a:srgbClr val="00528B"/>
              </a:buClr>
              <a:buSzPts val="2100"/>
              <a:buFont typeface="Arial"/>
              <a:buNone/>
              <a:defRPr b="0" i="0" sz="2100" u="none" cap="none" strike="noStrike">
                <a:solidFill>
                  <a:srgbClr val="00528B"/>
                </a:solidFill>
                <a:latin typeface="Arial"/>
                <a:ea typeface="Arial"/>
                <a:cs typeface="Arial"/>
                <a:sym typeface="Arial"/>
              </a:defRPr>
            </a:lvl2pPr>
            <a:lvl3pPr lvl="2" marR="0" algn="ctr">
              <a:lnSpc>
                <a:spcPct val="100000"/>
              </a:lnSpc>
              <a:spcBef>
                <a:spcPts val="300"/>
              </a:spcBef>
              <a:spcAft>
                <a:spcPts val="0"/>
              </a:spcAft>
              <a:buClr>
                <a:srgbClr val="00528B"/>
              </a:buClr>
              <a:buSzPts val="1700"/>
              <a:buFont typeface="Arial"/>
              <a:buNone/>
              <a:defRPr b="0" i="0" sz="1700" u="none" cap="none" strike="noStrike">
                <a:solidFill>
                  <a:srgbClr val="00528B"/>
                </a:solidFill>
                <a:latin typeface="Arial"/>
                <a:ea typeface="Arial"/>
                <a:cs typeface="Arial"/>
                <a:sym typeface="Arial"/>
              </a:defRPr>
            </a:lvl3pPr>
            <a:lvl4pPr lvl="3"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4pPr>
            <a:lvl5pPr lvl="4"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5pPr>
            <a:lvl6pPr lvl="5"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6pPr>
            <a:lvl7pPr lvl="6"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7pPr>
            <a:lvl8pPr lvl="7"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8pPr>
            <a:lvl9pPr lvl="8" marR="0" algn="ctr">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6" name="Shape 86"/>
        <p:cNvGrpSpPr/>
        <p:nvPr/>
      </p:nvGrpSpPr>
      <p:grpSpPr>
        <a:xfrm>
          <a:off x="0" y="0"/>
          <a:ext cx="0" cy="0"/>
          <a:chOff x="0" y="0"/>
          <a:chExt cx="0" cy="0"/>
        </a:xfrm>
      </p:grpSpPr>
      <p:sp>
        <p:nvSpPr>
          <p:cNvPr id="87" name="Google Shape;87;p22"/>
          <p:cNvSpPr txBox="1"/>
          <p:nvPr>
            <p:ph type="title"/>
          </p:nvPr>
        </p:nvSpPr>
        <p:spPr>
          <a:xfrm>
            <a:off x="457200" y="204788"/>
            <a:ext cx="3008400" cy="8715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15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88" name="Google Shape;88;p22"/>
          <p:cNvSpPr txBox="1"/>
          <p:nvPr>
            <p:ph idx="1" type="body"/>
          </p:nvPr>
        </p:nvSpPr>
        <p:spPr>
          <a:xfrm>
            <a:off x="3575050" y="204789"/>
            <a:ext cx="5111700" cy="4389900"/>
          </a:xfrm>
          <a:prstGeom prst="rect">
            <a:avLst/>
          </a:prstGeom>
          <a:noFill/>
          <a:ln>
            <a:noFill/>
          </a:ln>
        </p:spPr>
        <p:txBody>
          <a:bodyPr anchorCtr="0" anchor="t" bIns="34275" lIns="68575" spcFirstLastPara="1" rIns="68575" wrap="square" tIns="34275">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42900" lvl="2" marL="13716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3pPr>
            <a:lvl4pPr indent="-323850" lvl="3" marL="1828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4pPr>
            <a:lvl5pPr indent="-323850" lvl="4" marL="22860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5pPr>
            <a:lvl6pPr indent="-323850" lvl="5" marL="27432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6pPr>
            <a:lvl7pPr indent="-323850" lvl="6" marL="32004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7pPr>
            <a:lvl8pPr indent="-323850" lvl="7" marL="36576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8pPr>
            <a:lvl9pPr indent="-323850" lvl="8" marL="4114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9pPr>
          </a:lstStyle>
          <a:p/>
        </p:txBody>
      </p:sp>
      <p:sp>
        <p:nvSpPr>
          <p:cNvPr id="89" name="Google Shape;89;p22"/>
          <p:cNvSpPr txBox="1"/>
          <p:nvPr>
            <p:ph idx="2" type="body"/>
          </p:nvPr>
        </p:nvSpPr>
        <p:spPr>
          <a:xfrm>
            <a:off x="457200" y="1076326"/>
            <a:ext cx="3008400" cy="3518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1pPr>
            <a:lvl2pPr indent="-228600" lvl="1" marL="914400" marR="0" algn="l">
              <a:lnSpc>
                <a:spcPct val="100000"/>
              </a:lnSpc>
              <a:spcBef>
                <a:spcPts val="200"/>
              </a:spcBef>
              <a:spcAft>
                <a:spcPts val="0"/>
              </a:spcAft>
              <a:buClr>
                <a:srgbClr val="00528B"/>
              </a:buClr>
              <a:buSzPts val="900"/>
              <a:buFont typeface="Arial"/>
              <a:buNone/>
              <a:defRPr b="0" i="0" sz="900" u="none" cap="none" strike="noStrike">
                <a:solidFill>
                  <a:srgbClr val="00528B"/>
                </a:solidFill>
                <a:latin typeface="Arial"/>
                <a:ea typeface="Arial"/>
                <a:cs typeface="Arial"/>
                <a:sym typeface="Arial"/>
              </a:defRPr>
            </a:lvl2pPr>
            <a:lvl3pPr indent="-228600" lvl="2" marL="1371600" marR="0" algn="l">
              <a:lnSpc>
                <a:spcPct val="100000"/>
              </a:lnSpc>
              <a:spcBef>
                <a:spcPts val="200"/>
              </a:spcBef>
              <a:spcAft>
                <a:spcPts val="0"/>
              </a:spcAft>
              <a:buClr>
                <a:srgbClr val="00528B"/>
              </a:buClr>
              <a:buSzPts val="800"/>
              <a:buFont typeface="Arial"/>
              <a:buNone/>
              <a:defRPr b="0" i="0" sz="800" u="none" cap="none" strike="noStrike">
                <a:solidFill>
                  <a:srgbClr val="00528B"/>
                </a:solidFill>
                <a:latin typeface="Arial"/>
                <a:ea typeface="Arial"/>
                <a:cs typeface="Arial"/>
                <a:sym typeface="Arial"/>
              </a:defRPr>
            </a:lvl3pPr>
            <a:lvl4pPr indent="-228600" lvl="3" marL="18288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4pPr>
            <a:lvl5pPr indent="-228600" lvl="4" marL="22860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5pPr>
            <a:lvl6pPr indent="-228600" lvl="5" marL="27432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6pPr>
            <a:lvl7pPr indent="-228600" lvl="6" marL="32004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7pPr>
            <a:lvl8pPr indent="-228600" lvl="7" marL="36576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8pPr>
            <a:lvl9pPr indent="-228600" lvl="8" marL="41148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0" name="Shape 90"/>
        <p:cNvGrpSpPr/>
        <p:nvPr/>
      </p:nvGrpSpPr>
      <p:grpSpPr>
        <a:xfrm>
          <a:off x="0" y="0"/>
          <a:ext cx="0" cy="0"/>
          <a:chOff x="0" y="0"/>
          <a:chExt cx="0" cy="0"/>
        </a:xfrm>
      </p:grpSpPr>
      <p:sp>
        <p:nvSpPr>
          <p:cNvPr id="91" name="Google Shape;91;p23"/>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15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92" name="Google Shape;92;p23"/>
          <p:cNvSpPr/>
          <p:nvPr>
            <p:ph idx="2" type="pic"/>
          </p:nvPr>
        </p:nvSpPr>
        <p:spPr>
          <a:xfrm>
            <a:off x="1792288" y="459581"/>
            <a:ext cx="5486400" cy="30861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500"/>
              </a:spcBef>
              <a:spcAft>
                <a:spcPts val="0"/>
              </a:spcAft>
              <a:buClr>
                <a:srgbClr val="00192F"/>
              </a:buClr>
              <a:buSzPts val="2400"/>
              <a:buFont typeface="Arial"/>
              <a:buNone/>
              <a:defRPr b="0" i="0" sz="2400" u="none" cap="none" strike="noStrike">
                <a:solidFill>
                  <a:srgbClr val="00192F"/>
                </a:solidFill>
                <a:latin typeface="Arial"/>
                <a:ea typeface="Arial"/>
                <a:cs typeface="Arial"/>
                <a:sym typeface="Arial"/>
              </a:defRPr>
            </a:lvl1pPr>
            <a:lvl2pPr lvl="1" marR="0" rtl="0" algn="l">
              <a:lnSpc>
                <a:spcPct val="100000"/>
              </a:lnSpc>
              <a:spcBef>
                <a:spcPts val="400"/>
              </a:spcBef>
              <a:spcAft>
                <a:spcPts val="0"/>
              </a:spcAft>
              <a:buClr>
                <a:srgbClr val="00528B"/>
              </a:buClr>
              <a:buSzPts val="2100"/>
              <a:buFont typeface="Arial"/>
              <a:buNone/>
              <a:defRPr b="0" i="0" sz="2100" u="none" cap="none" strike="noStrike">
                <a:solidFill>
                  <a:srgbClr val="00528B"/>
                </a:solidFill>
                <a:latin typeface="Arial"/>
                <a:ea typeface="Arial"/>
                <a:cs typeface="Arial"/>
                <a:sym typeface="Arial"/>
              </a:defRPr>
            </a:lvl2pPr>
            <a:lvl3pPr lvl="2" marR="0" rtl="0" algn="l">
              <a:lnSpc>
                <a:spcPct val="100000"/>
              </a:lnSpc>
              <a:spcBef>
                <a:spcPts val="400"/>
              </a:spcBef>
              <a:spcAft>
                <a:spcPts val="0"/>
              </a:spcAft>
              <a:buClr>
                <a:srgbClr val="00528B"/>
              </a:buClr>
              <a:buSzPts val="1800"/>
              <a:buFont typeface="Arial"/>
              <a:buNone/>
              <a:defRPr b="0" i="0" sz="1800" u="none" cap="none" strike="noStrike">
                <a:solidFill>
                  <a:srgbClr val="00528B"/>
                </a:solidFill>
                <a:latin typeface="Arial"/>
                <a:ea typeface="Arial"/>
                <a:cs typeface="Arial"/>
                <a:sym typeface="Arial"/>
              </a:defRPr>
            </a:lvl3pPr>
            <a:lvl4pPr lvl="3"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4pPr>
            <a:lvl5pPr lvl="4"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5pPr>
            <a:lvl6pPr lvl="5"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6pPr>
            <a:lvl7pPr lvl="6"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7pPr>
            <a:lvl8pPr lvl="7"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8pPr>
            <a:lvl9pPr lvl="8" marR="0" rtl="0" algn="l">
              <a:lnSpc>
                <a:spcPct val="100000"/>
              </a:lnSpc>
              <a:spcBef>
                <a:spcPts val="300"/>
              </a:spcBef>
              <a:spcAft>
                <a:spcPts val="0"/>
              </a:spcAft>
              <a:buClr>
                <a:srgbClr val="00192F"/>
              </a:buClr>
              <a:buSzPts val="1500"/>
              <a:buFont typeface="Arial"/>
              <a:buNone/>
              <a:defRPr b="0" i="0" sz="1500" u="none" cap="none" strike="noStrike">
                <a:solidFill>
                  <a:srgbClr val="00192F"/>
                </a:solidFill>
                <a:latin typeface="Arial"/>
                <a:ea typeface="Arial"/>
                <a:cs typeface="Arial"/>
                <a:sym typeface="Arial"/>
              </a:defRPr>
            </a:lvl9pPr>
          </a:lstStyle>
          <a:p/>
        </p:txBody>
      </p:sp>
      <p:sp>
        <p:nvSpPr>
          <p:cNvPr id="93" name="Google Shape;93;p23"/>
          <p:cNvSpPr txBox="1"/>
          <p:nvPr>
            <p:ph idx="1" type="body"/>
          </p:nvPr>
        </p:nvSpPr>
        <p:spPr>
          <a:xfrm>
            <a:off x="1792288" y="4025503"/>
            <a:ext cx="5486400" cy="6036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200"/>
              </a:spcBef>
              <a:spcAft>
                <a:spcPts val="0"/>
              </a:spcAft>
              <a:buClr>
                <a:srgbClr val="00192F"/>
              </a:buClr>
              <a:buSzPts val="1100"/>
              <a:buFont typeface="Arial"/>
              <a:buNone/>
              <a:defRPr b="0" i="0" sz="1100" u="none" cap="none" strike="noStrike">
                <a:solidFill>
                  <a:srgbClr val="00192F"/>
                </a:solidFill>
                <a:latin typeface="Arial"/>
                <a:ea typeface="Arial"/>
                <a:cs typeface="Arial"/>
                <a:sym typeface="Arial"/>
              </a:defRPr>
            </a:lvl1pPr>
            <a:lvl2pPr indent="-228600" lvl="1" marL="914400" marR="0" algn="l">
              <a:lnSpc>
                <a:spcPct val="100000"/>
              </a:lnSpc>
              <a:spcBef>
                <a:spcPts val="200"/>
              </a:spcBef>
              <a:spcAft>
                <a:spcPts val="0"/>
              </a:spcAft>
              <a:buClr>
                <a:srgbClr val="00528B"/>
              </a:buClr>
              <a:buSzPts val="900"/>
              <a:buFont typeface="Arial"/>
              <a:buNone/>
              <a:defRPr b="0" i="0" sz="900" u="none" cap="none" strike="noStrike">
                <a:solidFill>
                  <a:srgbClr val="00528B"/>
                </a:solidFill>
                <a:latin typeface="Arial"/>
                <a:ea typeface="Arial"/>
                <a:cs typeface="Arial"/>
                <a:sym typeface="Arial"/>
              </a:defRPr>
            </a:lvl2pPr>
            <a:lvl3pPr indent="-228600" lvl="2" marL="1371600" marR="0" algn="l">
              <a:lnSpc>
                <a:spcPct val="100000"/>
              </a:lnSpc>
              <a:spcBef>
                <a:spcPts val="200"/>
              </a:spcBef>
              <a:spcAft>
                <a:spcPts val="0"/>
              </a:spcAft>
              <a:buClr>
                <a:srgbClr val="00528B"/>
              </a:buClr>
              <a:buSzPts val="800"/>
              <a:buFont typeface="Arial"/>
              <a:buNone/>
              <a:defRPr b="0" i="0" sz="800" u="none" cap="none" strike="noStrike">
                <a:solidFill>
                  <a:srgbClr val="00528B"/>
                </a:solidFill>
                <a:latin typeface="Arial"/>
                <a:ea typeface="Arial"/>
                <a:cs typeface="Arial"/>
                <a:sym typeface="Arial"/>
              </a:defRPr>
            </a:lvl3pPr>
            <a:lvl4pPr indent="-228600" lvl="3" marL="18288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4pPr>
            <a:lvl5pPr indent="-228600" lvl="4" marL="22860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5pPr>
            <a:lvl6pPr indent="-228600" lvl="5" marL="27432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6pPr>
            <a:lvl7pPr indent="-228600" lvl="6" marL="32004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7pPr>
            <a:lvl8pPr indent="-228600" lvl="7" marL="36576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8pPr>
            <a:lvl9pPr indent="-228600" lvl="8" marL="4114800" marR="0" algn="l">
              <a:lnSpc>
                <a:spcPct val="100000"/>
              </a:lnSpc>
              <a:spcBef>
                <a:spcPts val="100"/>
              </a:spcBef>
              <a:spcAft>
                <a:spcPts val="0"/>
              </a:spcAft>
              <a:buClr>
                <a:srgbClr val="00192F"/>
              </a:buClr>
              <a:buSzPts val="700"/>
              <a:buFont typeface="Arial"/>
              <a:buNone/>
              <a:defRPr b="0" i="0" sz="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4" name="Shape 94"/>
        <p:cNvGrpSpPr/>
        <p:nvPr/>
      </p:nvGrpSpPr>
      <p:grpSpPr>
        <a:xfrm>
          <a:off x="0" y="0"/>
          <a:ext cx="0" cy="0"/>
          <a:chOff x="0" y="0"/>
          <a:chExt cx="0" cy="0"/>
        </a:xfrm>
      </p:grpSpPr>
      <p:sp>
        <p:nvSpPr>
          <p:cNvPr id="95" name="Google Shape;95;p24"/>
          <p:cNvSpPr txBox="1"/>
          <p:nvPr>
            <p:ph type="title"/>
          </p:nvPr>
        </p:nvSpPr>
        <p:spPr>
          <a:xfrm>
            <a:off x="457200" y="1006078"/>
            <a:ext cx="8229600" cy="594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96" name="Google Shape;96;p24"/>
          <p:cNvSpPr txBox="1"/>
          <p:nvPr>
            <p:ph idx="1" type="body"/>
          </p:nvPr>
        </p:nvSpPr>
        <p:spPr>
          <a:xfrm rot="5400000">
            <a:off x="3222485" y="-902699"/>
            <a:ext cx="2483700" cy="8137200"/>
          </a:xfrm>
          <a:prstGeom prst="rect">
            <a:avLst/>
          </a:prstGeom>
          <a:noFill/>
          <a:ln>
            <a:noFill/>
          </a:ln>
        </p:spPr>
        <p:txBody>
          <a:bodyPr anchorCtr="0" anchor="t" bIns="34275" lIns="68575" spcFirstLastPara="1" rIns="68575" wrap="square" tIns="34275">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23850" lvl="3" marL="1828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4pPr>
            <a:lvl5pPr indent="-323850" lvl="4" marL="22860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5pPr>
            <a:lvl6pPr indent="-323850" lvl="5" marL="27432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6pPr>
            <a:lvl7pPr indent="-323850" lvl="6" marL="32004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7pPr>
            <a:lvl8pPr indent="-323850" lvl="7" marL="36576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8pPr>
            <a:lvl9pPr indent="-323850" lvl="8" marL="4114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5"/>
          <p:cNvSpPr txBox="1"/>
          <p:nvPr>
            <p:ph type="title"/>
          </p:nvPr>
        </p:nvSpPr>
        <p:spPr>
          <a:xfrm rot="5400000">
            <a:off x="5950051" y="1671029"/>
            <a:ext cx="3401700" cy="20718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100"/>
              <a:buNone/>
              <a:defRPr b="1" i="0" sz="2700" u="none" cap="none" strike="noStrike">
                <a:solidFill>
                  <a:srgbClr val="004F87"/>
                </a:solidFill>
                <a:latin typeface="Arial"/>
                <a:ea typeface="Arial"/>
                <a:cs typeface="Arial"/>
                <a:sym typeface="Arial"/>
              </a:defRPr>
            </a:lvl9pPr>
          </a:lstStyle>
          <a:p/>
        </p:txBody>
      </p:sp>
      <p:sp>
        <p:nvSpPr>
          <p:cNvPr id="99" name="Google Shape;99;p25"/>
          <p:cNvSpPr txBox="1"/>
          <p:nvPr>
            <p:ph idx="1" type="body"/>
          </p:nvPr>
        </p:nvSpPr>
        <p:spPr>
          <a:xfrm rot="5400000">
            <a:off x="1728113" y="-326821"/>
            <a:ext cx="3401700" cy="6067500"/>
          </a:xfrm>
          <a:prstGeom prst="rect">
            <a:avLst/>
          </a:prstGeom>
          <a:noFill/>
          <a:ln>
            <a:noFill/>
          </a:ln>
        </p:spPr>
        <p:txBody>
          <a:bodyPr anchorCtr="0" anchor="t" bIns="34275" lIns="68575" spcFirstLastPara="1" rIns="68575" wrap="square" tIns="34275">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23850" lvl="3" marL="1828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4pPr>
            <a:lvl5pPr indent="-323850" lvl="4" marL="22860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5pPr>
            <a:lvl6pPr indent="-323850" lvl="5" marL="27432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6pPr>
            <a:lvl7pPr indent="-323850" lvl="6" marL="32004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7pPr>
            <a:lvl8pPr indent="-323850" lvl="7" marL="36576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8pPr>
            <a:lvl9pPr indent="-323850" lvl="8" marL="4114800" marR="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 name="Shape 14"/>
        <p:cNvGrpSpPr/>
        <p:nvPr/>
      </p:nvGrpSpPr>
      <p:grpSpPr>
        <a:xfrm>
          <a:off x="0" y="0"/>
          <a:ext cx="0" cy="0"/>
          <a:chOff x="0" y="0"/>
          <a:chExt cx="0" cy="0"/>
        </a:xfrm>
      </p:grpSpPr>
      <p:sp>
        <p:nvSpPr>
          <p:cNvPr id="15" name="Google Shape;15;p4"/>
          <p:cNvSpPr txBox="1"/>
          <p:nvPr>
            <p:ph type="title"/>
          </p:nvPr>
        </p:nvSpPr>
        <p:spPr>
          <a:xfrm>
            <a:off x="457200" y="1006078"/>
            <a:ext cx="8229600" cy="5940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16" name="Google Shape;16;p4"/>
          <p:cNvSpPr txBox="1"/>
          <p:nvPr>
            <p:ph idx="1" type="body"/>
          </p:nvPr>
        </p:nvSpPr>
        <p:spPr>
          <a:xfrm>
            <a:off x="395288" y="1924051"/>
            <a:ext cx="8137500" cy="2483700"/>
          </a:xfrm>
          <a:prstGeom prst="rect">
            <a:avLst/>
          </a:prstGeom>
          <a:noFill/>
          <a:ln>
            <a:noFill/>
          </a:ln>
        </p:spPr>
        <p:txBody>
          <a:bodyPr anchorCtr="0" anchor="t" bIns="39550" lIns="79125" spcFirstLastPara="1" rIns="79125" wrap="square" tIns="39550">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6550" lvl="3" marL="1828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4pPr>
            <a:lvl5pPr indent="-336550" lvl="4" marL="22860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5pPr>
            <a:lvl6pPr indent="-336550" lvl="5" marL="27432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6pPr>
            <a:lvl7pPr indent="-336550" lvl="6" marL="32004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7pPr>
            <a:lvl8pPr indent="-336550" lvl="7" marL="36576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8pPr>
            <a:lvl9pPr indent="-336550" lvl="8" marL="4114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5"/>
          <p:cNvSpPr txBox="1"/>
          <p:nvPr>
            <p:ph type="title"/>
          </p:nvPr>
        </p:nvSpPr>
        <p:spPr>
          <a:xfrm>
            <a:off x="722313" y="3305176"/>
            <a:ext cx="7772400" cy="1021500"/>
          </a:xfrm>
          <a:prstGeom prst="rect">
            <a:avLst/>
          </a:prstGeom>
          <a:noFill/>
          <a:ln>
            <a:noFill/>
          </a:ln>
        </p:spPr>
        <p:txBody>
          <a:bodyPr anchorCtr="0" anchor="t" bIns="39550" lIns="79125" spcFirstLastPara="1" rIns="79125" wrap="square" tIns="39550">
            <a:noAutofit/>
          </a:bodyPr>
          <a:lstStyle>
            <a:lvl1pPr lvl="0" marR="0" algn="l">
              <a:lnSpc>
                <a:spcPct val="100000"/>
              </a:lnSpc>
              <a:spcBef>
                <a:spcPts val="0"/>
              </a:spcBef>
              <a:spcAft>
                <a:spcPts val="0"/>
              </a:spcAft>
              <a:buSzPts val="1200"/>
              <a:buNone/>
              <a:defRPr b="1" i="0" sz="35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19" name="Google Shape;19;p5"/>
          <p:cNvSpPr txBox="1"/>
          <p:nvPr>
            <p:ph idx="1" type="body"/>
          </p:nvPr>
        </p:nvSpPr>
        <p:spPr>
          <a:xfrm>
            <a:off x="722313" y="2180035"/>
            <a:ext cx="7772400" cy="1125000"/>
          </a:xfrm>
          <a:prstGeom prst="rect">
            <a:avLst/>
          </a:prstGeom>
          <a:noFill/>
          <a:ln>
            <a:noFill/>
          </a:ln>
        </p:spPr>
        <p:txBody>
          <a:bodyPr anchorCtr="0" anchor="b" bIns="39550" lIns="79125" spcFirstLastPara="1" rIns="79125" wrap="square" tIns="39550">
            <a:noAutofit/>
          </a:bodyPr>
          <a:lstStyle>
            <a:lvl1pPr indent="-228600" lvl="0" marL="457200" marR="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600"/>
              <a:buFont typeface="Arial"/>
              <a:buNone/>
              <a:defRPr b="0" i="0" sz="1600" u="none" cap="none" strike="noStrike">
                <a:solidFill>
                  <a:srgbClr val="00528B"/>
                </a:solidFill>
                <a:latin typeface="Arial"/>
                <a:ea typeface="Arial"/>
                <a:cs typeface="Arial"/>
                <a:sym typeface="Arial"/>
              </a:defRPr>
            </a:lvl2pPr>
            <a:lvl3pPr indent="-228600" lvl="2" marL="1371600" marR="0" algn="l">
              <a:lnSpc>
                <a:spcPct val="100000"/>
              </a:lnSpc>
              <a:spcBef>
                <a:spcPts val="300"/>
              </a:spcBef>
              <a:spcAft>
                <a:spcPts val="0"/>
              </a:spcAft>
              <a:buClr>
                <a:srgbClr val="00528B"/>
              </a:buClr>
              <a:buSzPts val="1400"/>
              <a:buFont typeface="Arial"/>
              <a:buNone/>
              <a:defRPr b="0" i="0" sz="14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 name="Shape 20"/>
        <p:cNvGrpSpPr/>
        <p:nvPr/>
      </p:nvGrpSpPr>
      <p:grpSpPr>
        <a:xfrm>
          <a:off x="0" y="0"/>
          <a:ext cx="0" cy="0"/>
          <a:chOff x="0" y="0"/>
          <a:chExt cx="0" cy="0"/>
        </a:xfrm>
      </p:grpSpPr>
      <p:sp>
        <p:nvSpPr>
          <p:cNvPr id="21" name="Google Shape;21;p6"/>
          <p:cNvSpPr txBox="1"/>
          <p:nvPr>
            <p:ph type="title"/>
          </p:nvPr>
        </p:nvSpPr>
        <p:spPr>
          <a:xfrm>
            <a:off x="457200" y="1006078"/>
            <a:ext cx="8229600" cy="5940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22" name="Google Shape;22;p6"/>
          <p:cNvSpPr txBox="1"/>
          <p:nvPr>
            <p:ph idx="1" type="body"/>
          </p:nvPr>
        </p:nvSpPr>
        <p:spPr>
          <a:xfrm>
            <a:off x="395287" y="1924051"/>
            <a:ext cx="3992700" cy="2483700"/>
          </a:xfrm>
          <a:prstGeom prst="rect">
            <a:avLst/>
          </a:prstGeom>
          <a:noFill/>
          <a:ln>
            <a:noFill/>
          </a:ln>
        </p:spPr>
        <p:txBody>
          <a:bodyPr anchorCtr="0" anchor="t" bIns="39550" lIns="79125" spcFirstLastPara="1" rIns="79125" wrap="square" tIns="39550">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0200" lvl="3" marL="18288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4pPr>
            <a:lvl5pPr indent="-330200" lvl="4" marL="22860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5pPr>
            <a:lvl6pPr indent="-330200" lvl="5" marL="27432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6pPr>
            <a:lvl7pPr indent="-330200" lvl="6" marL="32004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7pPr>
            <a:lvl8pPr indent="-330200" lvl="7" marL="36576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8pPr>
            <a:lvl9pPr indent="-330200" lvl="8" marL="41148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9pPr>
          </a:lstStyle>
          <a:p/>
        </p:txBody>
      </p:sp>
      <p:sp>
        <p:nvSpPr>
          <p:cNvPr id="23" name="Google Shape;23;p6"/>
          <p:cNvSpPr txBox="1"/>
          <p:nvPr>
            <p:ph idx="2" type="body"/>
          </p:nvPr>
        </p:nvSpPr>
        <p:spPr>
          <a:xfrm>
            <a:off x="4540250" y="1924051"/>
            <a:ext cx="3992700" cy="2483700"/>
          </a:xfrm>
          <a:prstGeom prst="rect">
            <a:avLst/>
          </a:prstGeom>
          <a:noFill/>
          <a:ln>
            <a:noFill/>
          </a:ln>
        </p:spPr>
        <p:txBody>
          <a:bodyPr anchorCtr="0" anchor="t" bIns="39550" lIns="79125" spcFirstLastPara="1" rIns="79125" wrap="square" tIns="39550">
            <a:noAutofit/>
          </a:bodyPr>
          <a:lstStyle>
            <a:lvl1pPr indent="-381000" lvl="0" marL="457200" marR="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0200" lvl="3" marL="18288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4pPr>
            <a:lvl5pPr indent="-330200" lvl="4" marL="22860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5pPr>
            <a:lvl6pPr indent="-330200" lvl="5" marL="27432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6pPr>
            <a:lvl7pPr indent="-330200" lvl="6" marL="32004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7pPr>
            <a:lvl8pPr indent="-330200" lvl="7" marL="36576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8pPr>
            <a:lvl9pPr indent="-330200" lvl="8" marL="4114800" marR="0" algn="l">
              <a:lnSpc>
                <a:spcPct val="100000"/>
              </a:lnSpc>
              <a:spcBef>
                <a:spcPts val="300"/>
              </a:spcBef>
              <a:spcAft>
                <a:spcPts val="0"/>
              </a:spcAft>
              <a:buClr>
                <a:srgbClr val="00192F"/>
              </a:buClr>
              <a:buSzPts val="1600"/>
              <a:buFont typeface="Arial"/>
              <a:buChar char="»"/>
              <a:defRPr b="0" i="0" sz="16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4" name="Shape 24"/>
        <p:cNvGrpSpPr/>
        <p:nvPr/>
      </p:nvGrpSpPr>
      <p:grpSpPr>
        <a:xfrm>
          <a:off x="0" y="0"/>
          <a:ext cx="0" cy="0"/>
          <a:chOff x="0" y="0"/>
          <a:chExt cx="0" cy="0"/>
        </a:xfrm>
      </p:grpSpPr>
      <p:sp>
        <p:nvSpPr>
          <p:cNvPr id="25" name="Google Shape;25;p7"/>
          <p:cNvSpPr txBox="1"/>
          <p:nvPr>
            <p:ph type="title"/>
          </p:nvPr>
        </p:nvSpPr>
        <p:spPr>
          <a:xfrm>
            <a:off x="457200" y="205978"/>
            <a:ext cx="8229600" cy="8574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26" name="Google Shape;26;p7"/>
          <p:cNvSpPr txBox="1"/>
          <p:nvPr>
            <p:ph idx="1" type="body"/>
          </p:nvPr>
        </p:nvSpPr>
        <p:spPr>
          <a:xfrm>
            <a:off x="457200" y="1151335"/>
            <a:ext cx="4040100" cy="479700"/>
          </a:xfrm>
          <a:prstGeom prst="rect">
            <a:avLst/>
          </a:prstGeom>
          <a:noFill/>
          <a:ln>
            <a:noFill/>
          </a:ln>
        </p:spPr>
        <p:txBody>
          <a:bodyPr anchorCtr="0" anchor="b" bIns="39550" lIns="79125" spcFirstLastPara="1" rIns="79125" wrap="square" tIns="39550">
            <a:noAutofit/>
          </a:bodyPr>
          <a:lstStyle>
            <a:lvl1pPr indent="-228600" lvl="0" marL="457200" marR="0" algn="l">
              <a:lnSpc>
                <a:spcPct val="100000"/>
              </a:lnSpc>
              <a:spcBef>
                <a:spcPts val="400"/>
              </a:spcBef>
              <a:spcAft>
                <a:spcPts val="0"/>
              </a:spcAft>
              <a:buClr>
                <a:srgbClr val="00192F"/>
              </a:buClr>
              <a:buSzPts val="2100"/>
              <a:buFont typeface="Arial"/>
              <a:buNone/>
              <a:defRPr b="1" i="0" sz="21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700"/>
              <a:buFont typeface="Arial"/>
              <a:buNone/>
              <a:defRPr b="1" i="0" sz="1700" u="none" cap="none" strike="noStrike">
                <a:solidFill>
                  <a:srgbClr val="00528B"/>
                </a:solidFill>
                <a:latin typeface="Arial"/>
                <a:ea typeface="Arial"/>
                <a:cs typeface="Arial"/>
                <a:sym typeface="Arial"/>
              </a:defRPr>
            </a:lvl2pPr>
            <a:lvl3pPr indent="-228600" lvl="2" marL="1371600" marR="0" algn="l">
              <a:lnSpc>
                <a:spcPct val="100000"/>
              </a:lnSpc>
              <a:spcBef>
                <a:spcPts val="300"/>
              </a:spcBef>
              <a:spcAft>
                <a:spcPts val="0"/>
              </a:spcAft>
              <a:buClr>
                <a:srgbClr val="00528B"/>
              </a:buClr>
              <a:buSzPts val="1600"/>
              <a:buFont typeface="Arial"/>
              <a:buNone/>
              <a:defRPr b="1" i="0" sz="1600" u="none" cap="none" strike="noStrike">
                <a:solidFill>
                  <a:srgbClr val="00528B"/>
                </a:solidFill>
                <a:latin typeface="Arial"/>
                <a:ea typeface="Arial"/>
                <a:cs typeface="Arial"/>
                <a:sym typeface="Arial"/>
              </a:defRPr>
            </a:lvl3pPr>
            <a:lvl4pPr indent="-228600" lvl="3" marL="18288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4pPr>
            <a:lvl5pPr indent="-228600" lvl="4" marL="22860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5pPr>
            <a:lvl6pPr indent="-228600" lvl="5" marL="27432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6pPr>
            <a:lvl7pPr indent="-228600" lvl="6" marL="32004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7pPr>
            <a:lvl8pPr indent="-228600" lvl="7" marL="36576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8pPr>
            <a:lvl9pPr indent="-228600" lvl="8" marL="41148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9pPr>
          </a:lstStyle>
          <a:p/>
        </p:txBody>
      </p:sp>
      <p:sp>
        <p:nvSpPr>
          <p:cNvPr id="27" name="Google Shape;27;p7"/>
          <p:cNvSpPr txBox="1"/>
          <p:nvPr>
            <p:ph idx="2" type="body"/>
          </p:nvPr>
        </p:nvSpPr>
        <p:spPr>
          <a:xfrm>
            <a:off x="457200" y="1631156"/>
            <a:ext cx="4040100" cy="2963400"/>
          </a:xfrm>
          <a:prstGeom prst="rect">
            <a:avLst/>
          </a:prstGeom>
          <a:noFill/>
          <a:ln>
            <a:noFill/>
          </a:ln>
        </p:spPr>
        <p:txBody>
          <a:bodyPr anchorCtr="0" anchor="t" bIns="39550" lIns="79125" spcFirstLastPara="1" rIns="79125" wrap="square" tIns="39550">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36550" lvl="1" marL="9144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2pPr>
            <a:lvl3pPr indent="-330200" lvl="2" marL="1371600" marR="0" algn="l">
              <a:lnSpc>
                <a:spcPct val="100000"/>
              </a:lnSpc>
              <a:spcBef>
                <a:spcPts val="300"/>
              </a:spcBef>
              <a:spcAft>
                <a:spcPts val="0"/>
              </a:spcAft>
              <a:buClr>
                <a:srgbClr val="00528B"/>
              </a:buClr>
              <a:buSzPts val="1600"/>
              <a:buFont typeface="Arial"/>
              <a:buChar char="•"/>
              <a:defRPr b="0" i="0" sz="1600" u="none" cap="none" strike="noStrike">
                <a:solidFill>
                  <a:srgbClr val="00528B"/>
                </a:solidFill>
                <a:latin typeface="Arial"/>
                <a:ea typeface="Arial"/>
                <a:cs typeface="Arial"/>
                <a:sym typeface="Arial"/>
              </a:defRPr>
            </a:lvl3pPr>
            <a:lvl4pPr indent="-317500" lvl="3" marL="1828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4pPr>
            <a:lvl5pPr indent="-317500" lvl="4" marL="22860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5pPr>
            <a:lvl6pPr indent="-317500" lvl="5" marL="27432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6pPr>
            <a:lvl7pPr indent="-317500" lvl="6" marL="32004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7pPr>
            <a:lvl8pPr indent="-317500" lvl="7" marL="36576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8pPr>
            <a:lvl9pPr indent="-317500" lvl="8" marL="4114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9pPr>
          </a:lstStyle>
          <a:p/>
        </p:txBody>
      </p:sp>
      <p:sp>
        <p:nvSpPr>
          <p:cNvPr id="28" name="Google Shape;28;p7"/>
          <p:cNvSpPr txBox="1"/>
          <p:nvPr>
            <p:ph idx="3" type="body"/>
          </p:nvPr>
        </p:nvSpPr>
        <p:spPr>
          <a:xfrm>
            <a:off x="4645025" y="1151335"/>
            <a:ext cx="4041900" cy="479700"/>
          </a:xfrm>
          <a:prstGeom prst="rect">
            <a:avLst/>
          </a:prstGeom>
          <a:noFill/>
          <a:ln>
            <a:noFill/>
          </a:ln>
        </p:spPr>
        <p:txBody>
          <a:bodyPr anchorCtr="0" anchor="b" bIns="39550" lIns="79125" spcFirstLastPara="1" rIns="79125" wrap="square" tIns="39550">
            <a:noAutofit/>
          </a:bodyPr>
          <a:lstStyle>
            <a:lvl1pPr indent="-228600" lvl="0" marL="457200" marR="0" algn="l">
              <a:lnSpc>
                <a:spcPct val="100000"/>
              </a:lnSpc>
              <a:spcBef>
                <a:spcPts val="400"/>
              </a:spcBef>
              <a:spcAft>
                <a:spcPts val="0"/>
              </a:spcAft>
              <a:buClr>
                <a:srgbClr val="00192F"/>
              </a:buClr>
              <a:buSzPts val="2100"/>
              <a:buFont typeface="Arial"/>
              <a:buNone/>
              <a:defRPr b="1" i="0" sz="2100" u="none" cap="none" strike="noStrike">
                <a:solidFill>
                  <a:srgbClr val="00192F"/>
                </a:solidFill>
                <a:latin typeface="Arial"/>
                <a:ea typeface="Arial"/>
                <a:cs typeface="Arial"/>
                <a:sym typeface="Arial"/>
              </a:defRPr>
            </a:lvl1pPr>
            <a:lvl2pPr indent="-228600" lvl="1" marL="914400" marR="0" algn="l">
              <a:lnSpc>
                <a:spcPct val="100000"/>
              </a:lnSpc>
              <a:spcBef>
                <a:spcPts val="300"/>
              </a:spcBef>
              <a:spcAft>
                <a:spcPts val="0"/>
              </a:spcAft>
              <a:buClr>
                <a:srgbClr val="00528B"/>
              </a:buClr>
              <a:buSzPts val="1700"/>
              <a:buFont typeface="Arial"/>
              <a:buNone/>
              <a:defRPr b="1" i="0" sz="1700" u="none" cap="none" strike="noStrike">
                <a:solidFill>
                  <a:srgbClr val="00528B"/>
                </a:solidFill>
                <a:latin typeface="Arial"/>
                <a:ea typeface="Arial"/>
                <a:cs typeface="Arial"/>
                <a:sym typeface="Arial"/>
              </a:defRPr>
            </a:lvl2pPr>
            <a:lvl3pPr indent="-228600" lvl="2" marL="1371600" marR="0" algn="l">
              <a:lnSpc>
                <a:spcPct val="100000"/>
              </a:lnSpc>
              <a:spcBef>
                <a:spcPts val="300"/>
              </a:spcBef>
              <a:spcAft>
                <a:spcPts val="0"/>
              </a:spcAft>
              <a:buClr>
                <a:srgbClr val="00528B"/>
              </a:buClr>
              <a:buSzPts val="1600"/>
              <a:buFont typeface="Arial"/>
              <a:buNone/>
              <a:defRPr b="1" i="0" sz="1600" u="none" cap="none" strike="noStrike">
                <a:solidFill>
                  <a:srgbClr val="00528B"/>
                </a:solidFill>
                <a:latin typeface="Arial"/>
                <a:ea typeface="Arial"/>
                <a:cs typeface="Arial"/>
                <a:sym typeface="Arial"/>
              </a:defRPr>
            </a:lvl3pPr>
            <a:lvl4pPr indent="-228600" lvl="3" marL="18288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4pPr>
            <a:lvl5pPr indent="-228600" lvl="4" marL="22860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5pPr>
            <a:lvl6pPr indent="-228600" lvl="5" marL="27432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6pPr>
            <a:lvl7pPr indent="-228600" lvl="6" marL="32004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7pPr>
            <a:lvl8pPr indent="-228600" lvl="7" marL="36576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8pPr>
            <a:lvl9pPr indent="-228600" lvl="8" marL="4114800" marR="0" algn="l">
              <a:lnSpc>
                <a:spcPct val="100000"/>
              </a:lnSpc>
              <a:spcBef>
                <a:spcPts val="300"/>
              </a:spcBef>
              <a:spcAft>
                <a:spcPts val="0"/>
              </a:spcAft>
              <a:buClr>
                <a:srgbClr val="00192F"/>
              </a:buClr>
              <a:buSzPts val="1400"/>
              <a:buFont typeface="Arial"/>
              <a:buNone/>
              <a:defRPr b="1" i="0" sz="1400" u="none" cap="none" strike="noStrike">
                <a:solidFill>
                  <a:srgbClr val="00192F"/>
                </a:solidFill>
                <a:latin typeface="Arial"/>
                <a:ea typeface="Arial"/>
                <a:cs typeface="Arial"/>
                <a:sym typeface="Arial"/>
              </a:defRPr>
            </a:lvl9pPr>
          </a:lstStyle>
          <a:p/>
        </p:txBody>
      </p:sp>
      <p:sp>
        <p:nvSpPr>
          <p:cNvPr id="29" name="Google Shape;29;p7"/>
          <p:cNvSpPr txBox="1"/>
          <p:nvPr>
            <p:ph idx="4" type="body"/>
          </p:nvPr>
        </p:nvSpPr>
        <p:spPr>
          <a:xfrm>
            <a:off x="4645025" y="1631156"/>
            <a:ext cx="4041900" cy="2963400"/>
          </a:xfrm>
          <a:prstGeom prst="rect">
            <a:avLst/>
          </a:prstGeom>
          <a:noFill/>
          <a:ln>
            <a:noFill/>
          </a:ln>
        </p:spPr>
        <p:txBody>
          <a:bodyPr anchorCtr="0" anchor="t" bIns="39550" lIns="79125" spcFirstLastPara="1" rIns="79125" wrap="square" tIns="39550">
            <a:noAutofit/>
          </a:bodyPr>
          <a:lstStyle>
            <a:lvl1pPr indent="-361950" lvl="0" marL="457200" marR="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36550" lvl="1" marL="914400" marR="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2pPr>
            <a:lvl3pPr indent="-330200" lvl="2" marL="1371600" marR="0" algn="l">
              <a:lnSpc>
                <a:spcPct val="100000"/>
              </a:lnSpc>
              <a:spcBef>
                <a:spcPts val="300"/>
              </a:spcBef>
              <a:spcAft>
                <a:spcPts val="0"/>
              </a:spcAft>
              <a:buClr>
                <a:srgbClr val="00528B"/>
              </a:buClr>
              <a:buSzPts val="1600"/>
              <a:buFont typeface="Arial"/>
              <a:buChar char="•"/>
              <a:defRPr b="0" i="0" sz="1600" u="none" cap="none" strike="noStrike">
                <a:solidFill>
                  <a:srgbClr val="00528B"/>
                </a:solidFill>
                <a:latin typeface="Arial"/>
                <a:ea typeface="Arial"/>
                <a:cs typeface="Arial"/>
                <a:sym typeface="Arial"/>
              </a:defRPr>
            </a:lvl3pPr>
            <a:lvl4pPr indent="-317500" lvl="3" marL="1828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4pPr>
            <a:lvl5pPr indent="-317500" lvl="4" marL="22860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5pPr>
            <a:lvl6pPr indent="-317500" lvl="5" marL="27432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6pPr>
            <a:lvl7pPr indent="-317500" lvl="6" marL="32004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7pPr>
            <a:lvl8pPr indent="-317500" lvl="7" marL="36576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8pPr>
            <a:lvl9pPr indent="-317500" lvl="8" marL="4114800" marR="0" algn="l">
              <a:lnSpc>
                <a:spcPct val="100000"/>
              </a:lnSpc>
              <a:spcBef>
                <a:spcPts val="300"/>
              </a:spcBef>
              <a:spcAft>
                <a:spcPts val="0"/>
              </a:spcAft>
              <a:buClr>
                <a:srgbClr val="00192F"/>
              </a:buClr>
              <a:buSzPts val="1400"/>
              <a:buFont typeface="Arial"/>
              <a:buChar char="»"/>
              <a:defRPr b="0" i="0" sz="14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8"/>
          <p:cNvSpPr txBox="1"/>
          <p:nvPr>
            <p:ph type="title"/>
          </p:nvPr>
        </p:nvSpPr>
        <p:spPr>
          <a:xfrm>
            <a:off x="457200" y="1006078"/>
            <a:ext cx="8229600" cy="594000"/>
          </a:xfrm>
          <a:prstGeom prst="rect">
            <a:avLst/>
          </a:prstGeom>
          <a:noFill/>
          <a:ln>
            <a:noFill/>
          </a:ln>
        </p:spPr>
        <p:txBody>
          <a:bodyPr anchorCtr="0" anchor="ctr" bIns="39550" lIns="79125" spcFirstLastPara="1" rIns="79125" wrap="square" tIns="39550">
            <a:noAutofit/>
          </a:bodyPr>
          <a:lstStyle>
            <a:lvl1pPr lvl="0"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04788"/>
            <a:ext cx="3008400" cy="871500"/>
          </a:xfrm>
          <a:prstGeom prst="rect">
            <a:avLst/>
          </a:prstGeom>
          <a:noFill/>
          <a:ln>
            <a:noFill/>
          </a:ln>
        </p:spPr>
        <p:txBody>
          <a:bodyPr anchorCtr="0" anchor="b" bIns="39550" lIns="79125" spcFirstLastPara="1" rIns="79125" wrap="square" tIns="39550">
            <a:noAutofit/>
          </a:bodyPr>
          <a:lstStyle>
            <a:lvl1pPr lvl="0" marR="0" algn="l">
              <a:lnSpc>
                <a:spcPct val="100000"/>
              </a:lnSpc>
              <a:spcBef>
                <a:spcPts val="0"/>
              </a:spcBef>
              <a:spcAft>
                <a:spcPts val="0"/>
              </a:spcAft>
              <a:buSzPts val="1200"/>
              <a:buNone/>
              <a:defRPr b="1" i="0" sz="1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34" name="Google Shape;34;p9"/>
          <p:cNvSpPr txBox="1"/>
          <p:nvPr>
            <p:ph idx="1" type="body"/>
          </p:nvPr>
        </p:nvSpPr>
        <p:spPr>
          <a:xfrm>
            <a:off x="3575050" y="204788"/>
            <a:ext cx="5111700" cy="4389900"/>
          </a:xfrm>
          <a:prstGeom prst="rect">
            <a:avLst/>
          </a:prstGeom>
          <a:noFill/>
          <a:ln>
            <a:noFill/>
          </a:ln>
        </p:spPr>
        <p:txBody>
          <a:bodyPr anchorCtr="0" anchor="t" bIns="39550" lIns="79125" spcFirstLastPara="1" rIns="79125" wrap="square" tIns="39550">
            <a:noAutofit/>
          </a:bodyPr>
          <a:lstStyle>
            <a:lvl1pPr indent="-406400" lvl="0" marL="457200" marR="0" algn="l">
              <a:lnSpc>
                <a:spcPct val="100000"/>
              </a:lnSpc>
              <a:spcBef>
                <a:spcPts val="600"/>
              </a:spcBef>
              <a:spcAft>
                <a:spcPts val="0"/>
              </a:spcAft>
              <a:buClr>
                <a:srgbClr val="00192F"/>
              </a:buClr>
              <a:buSzPts val="2800"/>
              <a:buFont typeface="Arial"/>
              <a:buChar char="•"/>
              <a:defRPr b="0" i="0" sz="2800" u="none" cap="none" strike="noStrike">
                <a:solidFill>
                  <a:srgbClr val="00192F"/>
                </a:solidFill>
                <a:latin typeface="Arial"/>
                <a:ea typeface="Arial"/>
                <a:cs typeface="Arial"/>
                <a:sym typeface="Arial"/>
              </a:defRPr>
            </a:lvl1pPr>
            <a:lvl2pPr indent="-381000" lvl="1" marL="914400" marR="0" algn="l">
              <a:lnSpc>
                <a:spcPct val="100000"/>
              </a:lnSpc>
              <a:spcBef>
                <a:spcPts val="500"/>
              </a:spcBef>
              <a:spcAft>
                <a:spcPts val="0"/>
              </a:spcAft>
              <a:buClr>
                <a:srgbClr val="00528B"/>
              </a:buClr>
              <a:buSzPts val="2400"/>
              <a:buFont typeface="Arial"/>
              <a:buChar char="–"/>
              <a:defRPr b="0" i="0" sz="2400" u="none" cap="none" strike="noStrike">
                <a:solidFill>
                  <a:srgbClr val="00528B"/>
                </a:solidFill>
                <a:latin typeface="Arial"/>
                <a:ea typeface="Arial"/>
                <a:cs typeface="Arial"/>
                <a:sym typeface="Arial"/>
              </a:defRPr>
            </a:lvl2pPr>
            <a:lvl3pPr indent="-361950" lvl="2" marL="1371600" marR="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3pPr>
            <a:lvl4pPr indent="-336550" lvl="3" marL="1828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4pPr>
            <a:lvl5pPr indent="-336550" lvl="4" marL="22860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5pPr>
            <a:lvl6pPr indent="-336550" lvl="5" marL="27432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6pPr>
            <a:lvl7pPr indent="-336550" lvl="6" marL="32004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7pPr>
            <a:lvl8pPr indent="-336550" lvl="7" marL="36576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8pPr>
            <a:lvl9pPr indent="-336550" lvl="8" marL="4114800" marR="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9pPr>
          </a:lstStyle>
          <a:p/>
        </p:txBody>
      </p:sp>
      <p:sp>
        <p:nvSpPr>
          <p:cNvPr id="35" name="Google Shape;35;p9"/>
          <p:cNvSpPr txBox="1"/>
          <p:nvPr>
            <p:ph idx="2" type="body"/>
          </p:nvPr>
        </p:nvSpPr>
        <p:spPr>
          <a:xfrm>
            <a:off x="457200" y="1076326"/>
            <a:ext cx="3008400" cy="3518400"/>
          </a:xfrm>
          <a:prstGeom prst="rect">
            <a:avLst/>
          </a:prstGeom>
          <a:noFill/>
          <a:ln>
            <a:noFill/>
          </a:ln>
        </p:spPr>
        <p:txBody>
          <a:bodyPr anchorCtr="0" anchor="t" bIns="39550" lIns="79125" spcFirstLastPara="1" rIns="79125" wrap="square" tIns="39550">
            <a:noAutofit/>
          </a:bodyPr>
          <a:lstStyle>
            <a:lvl1pPr indent="-228600" lvl="0" marL="4572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1pPr>
            <a:lvl2pPr indent="-228600" lvl="1" marL="914400" marR="0" algn="l">
              <a:lnSpc>
                <a:spcPct val="100000"/>
              </a:lnSpc>
              <a:spcBef>
                <a:spcPts val="200"/>
              </a:spcBef>
              <a:spcAft>
                <a:spcPts val="0"/>
              </a:spcAft>
              <a:buClr>
                <a:srgbClr val="00528B"/>
              </a:buClr>
              <a:buSzPts val="1000"/>
              <a:buFont typeface="Arial"/>
              <a:buNone/>
              <a:defRPr b="0" i="0" sz="1000" u="none" cap="none" strike="noStrike">
                <a:solidFill>
                  <a:srgbClr val="00528B"/>
                </a:solidFill>
                <a:latin typeface="Arial"/>
                <a:ea typeface="Arial"/>
                <a:cs typeface="Arial"/>
                <a:sym typeface="Arial"/>
              </a:defRPr>
            </a:lvl2pPr>
            <a:lvl3pPr indent="-228600" lvl="2" marL="1371600" marR="0" algn="l">
              <a:lnSpc>
                <a:spcPct val="100000"/>
              </a:lnSpc>
              <a:spcBef>
                <a:spcPts val="200"/>
              </a:spcBef>
              <a:spcAft>
                <a:spcPts val="0"/>
              </a:spcAft>
              <a:buClr>
                <a:srgbClr val="00528B"/>
              </a:buClr>
              <a:buSzPts val="900"/>
              <a:buFont typeface="Arial"/>
              <a:buNone/>
              <a:defRPr b="0" i="0" sz="9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3600450"/>
            <a:ext cx="5486400" cy="425100"/>
          </a:xfrm>
          <a:prstGeom prst="rect">
            <a:avLst/>
          </a:prstGeom>
          <a:noFill/>
          <a:ln>
            <a:noFill/>
          </a:ln>
        </p:spPr>
        <p:txBody>
          <a:bodyPr anchorCtr="0" anchor="b" bIns="39550" lIns="79125" spcFirstLastPara="1" rIns="79125" wrap="square" tIns="39550">
            <a:noAutofit/>
          </a:bodyPr>
          <a:lstStyle>
            <a:lvl1pPr lvl="0" marR="0" algn="l">
              <a:lnSpc>
                <a:spcPct val="100000"/>
              </a:lnSpc>
              <a:spcBef>
                <a:spcPts val="0"/>
              </a:spcBef>
              <a:spcAft>
                <a:spcPts val="0"/>
              </a:spcAft>
              <a:buSzPts val="1200"/>
              <a:buNone/>
              <a:defRPr b="1" i="0" sz="1700" u="none" cap="none" strike="noStrike">
                <a:solidFill>
                  <a:srgbClr val="004F87"/>
                </a:solidFill>
                <a:latin typeface="Arial"/>
                <a:ea typeface="Arial"/>
                <a:cs typeface="Arial"/>
                <a:sym typeface="Arial"/>
              </a:defRPr>
            </a:lvl1pPr>
            <a:lvl2pPr lvl="1"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2pPr>
            <a:lvl3pPr lvl="2"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3pPr>
            <a:lvl4pPr lvl="3"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4pPr>
            <a:lvl5pPr lvl="4"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5pPr>
            <a:lvl6pPr lvl="5"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6pPr>
            <a:lvl7pPr lvl="6"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7pPr>
            <a:lvl8pPr lvl="7"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8pPr>
            <a:lvl9pPr lvl="8" marR="0" algn="l">
              <a:lnSpc>
                <a:spcPct val="100000"/>
              </a:lnSpc>
              <a:spcBef>
                <a:spcPts val="0"/>
              </a:spcBef>
              <a:spcAft>
                <a:spcPts val="0"/>
              </a:spcAft>
              <a:buSzPts val="1200"/>
              <a:buNone/>
              <a:defRPr b="1" i="0" sz="3100" u="none" cap="none" strike="noStrike">
                <a:solidFill>
                  <a:srgbClr val="004F87"/>
                </a:solidFill>
                <a:latin typeface="Arial"/>
                <a:ea typeface="Arial"/>
                <a:cs typeface="Arial"/>
                <a:sym typeface="Arial"/>
              </a:defRPr>
            </a:lvl9pPr>
          </a:lstStyle>
          <a:p/>
        </p:txBody>
      </p:sp>
      <p:sp>
        <p:nvSpPr>
          <p:cNvPr id="38" name="Google Shape;38;p10"/>
          <p:cNvSpPr/>
          <p:nvPr>
            <p:ph idx="2" type="pic"/>
          </p:nvPr>
        </p:nvSpPr>
        <p:spPr>
          <a:xfrm>
            <a:off x="1792288" y="459581"/>
            <a:ext cx="5486400" cy="3086100"/>
          </a:xfrm>
          <a:prstGeom prst="rect">
            <a:avLst/>
          </a:prstGeom>
          <a:noFill/>
          <a:ln>
            <a:noFill/>
          </a:ln>
        </p:spPr>
        <p:txBody>
          <a:bodyPr anchorCtr="0" anchor="t" bIns="39550" lIns="79125" spcFirstLastPara="1" rIns="79125" wrap="square" tIns="39550">
            <a:noAutofit/>
          </a:bodyPr>
          <a:lstStyle>
            <a:lvl1pPr lvl="0" marR="0" rtl="0" algn="l">
              <a:lnSpc>
                <a:spcPct val="100000"/>
              </a:lnSpc>
              <a:spcBef>
                <a:spcPts val="600"/>
              </a:spcBef>
              <a:spcAft>
                <a:spcPts val="0"/>
              </a:spcAft>
              <a:buClr>
                <a:srgbClr val="00192F"/>
              </a:buClr>
              <a:buSzPts val="2800"/>
              <a:buFont typeface="Arial"/>
              <a:buNone/>
              <a:defRPr b="0" i="0" sz="2800" u="none" cap="none" strike="noStrike">
                <a:solidFill>
                  <a:srgbClr val="00192F"/>
                </a:solidFill>
                <a:latin typeface="Arial"/>
                <a:ea typeface="Arial"/>
                <a:cs typeface="Arial"/>
                <a:sym typeface="Arial"/>
              </a:defRPr>
            </a:lvl1pPr>
            <a:lvl2pPr lvl="1" marR="0" rtl="0" algn="l">
              <a:lnSpc>
                <a:spcPct val="100000"/>
              </a:lnSpc>
              <a:spcBef>
                <a:spcPts val="500"/>
              </a:spcBef>
              <a:spcAft>
                <a:spcPts val="0"/>
              </a:spcAft>
              <a:buClr>
                <a:srgbClr val="00528B"/>
              </a:buClr>
              <a:buSzPts val="2400"/>
              <a:buFont typeface="Arial"/>
              <a:buNone/>
              <a:defRPr b="0" i="0" sz="2400" u="none" cap="none" strike="noStrike">
                <a:solidFill>
                  <a:srgbClr val="00528B"/>
                </a:solidFill>
                <a:latin typeface="Arial"/>
                <a:ea typeface="Arial"/>
                <a:cs typeface="Arial"/>
                <a:sym typeface="Arial"/>
              </a:defRPr>
            </a:lvl2pPr>
            <a:lvl3pPr lvl="2" marR="0" rtl="0" algn="l">
              <a:lnSpc>
                <a:spcPct val="100000"/>
              </a:lnSpc>
              <a:spcBef>
                <a:spcPts val="400"/>
              </a:spcBef>
              <a:spcAft>
                <a:spcPts val="0"/>
              </a:spcAft>
              <a:buClr>
                <a:srgbClr val="00528B"/>
              </a:buClr>
              <a:buSzPts val="2100"/>
              <a:buFont typeface="Arial"/>
              <a:buNone/>
              <a:defRPr b="0" i="0" sz="2100" u="none" cap="none" strike="noStrike">
                <a:solidFill>
                  <a:srgbClr val="00528B"/>
                </a:solidFill>
                <a:latin typeface="Arial"/>
                <a:ea typeface="Arial"/>
                <a:cs typeface="Arial"/>
                <a:sym typeface="Arial"/>
              </a:defRPr>
            </a:lvl3pPr>
            <a:lvl4pPr lvl="3"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4pPr>
            <a:lvl5pPr lvl="4"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5pPr>
            <a:lvl6pPr lvl="5"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6pPr>
            <a:lvl7pPr lvl="6"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7pPr>
            <a:lvl8pPr lvl="7"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8pPr>
            <a:lvl9pPr lvl="8" marR="0" rtl="0" algn="l">
              <a:lnSpc>
                <a:spcPct val="100000"/>
              </a:lnSpc>
              <a:spcBef>
                <a:spcPts val="300"/>
              </a:spcBef>
              <a:spcAft>
                <a:spcPts val="0"/>
              </a:spcAft>
              <a:buClr>
                <a:srgbClr val="00192F"/>
              </a:buClr>
              <a:buSzPts val="1700"/>
              <a:buFont typeface="Arial"/>
              <a:buNone/>
              <a:defRPr b="0" i="0" sz="1700" u="none" cap="none" strike="noStrike">
                <a:solidFill>
                  <a:srgbClr val="00192F"/>
                </a:solidFill>
                <a:latin typeface="Arial"/>
                <a:ea typeface="Arial"/>
                <a:cs typeface="Arial"/>
                <a:sym typeface="Arial"/>
              </a:defRPr>
            </a:lvl9pPr>
          </a:lstStyle>
          <a:p/>
        </p:txBody>
      </p:sp>
      <p:sp>
        <p:nvSpPr>
          <p:cNvPr id="39" name="Google Shape;39;p10"/>
          <p:cNvSpPr txBox="1"/>
          <p:nvPr>
            <p:ph idx="1" type="body"/>
          </p:nvPr>
        </p:nvSpPr>
        <p:spPr>
          <a:xfrm>
            <a:off x="1792288" y="4025503"/>
            <a:ext cx="5486400" cy="603600"/>
          </a:xfrm>
          <a:prstGeom prst="rect">
            <a:avLst/>
          </a:prstGeom>
          <a:noFill/>
          <a:ln>
            <a:noFill/>
          </a:ln>
        </p:spPr>
        <p:txBody>
          <a:bodyPr anchorCtr="0" anchor="t" bIns="39550" lIns="79125" spcFirstLastPara="1" rIns="79125" wrap="square" tIns="39550">
            <a:noAutofit/>
          </a:bodyPr>
          <a:lstStyle>
            <a:lvl1pPr indent="-228600" lvl="0" marL="457200" marR="0" algn="l">
              <a:lnSpc>
                <a:spcPct val="100000"/>
              </a:lnSpc>
              <a:spcBef>
                <a:spcPts val="200"/>
              </a:spcBef>
              <a:spcAft>
                <a:spcPts val="0"/>
              </a:spcAft>
              <a:buClr>
                <a:srgbClr val="00192F"/>
              </a:buClr>
              <a:buSzPts val="1200"/>
              <a:buFont typeface="Arial"/>
              <a:buNone/>
              <a:defRPr b="0" i="0" sz="1200" u="none" cap="none" strike="noStrike">
                <a:solidFill>
                  <a:srgbClr val="00192F"/>
                </a:solidFill>
                <a:latin typeface="Arial"/>
                <a:ea typeface="Arial"/>
                <a:cs typeface="Arial"/>
                <a:sym typeface="Arial"/>
              </a:defRPr>
            </a:lvl1pPr>
            <a:lvl2pPr indent="-228600" lvl="1" marL="914400" marR="0" algn="l">
              <a:lnSpc>
                <a:spcPct val="100000"/>
              </a:lnSpc>
              <a:spcBef>
                <a:spcPts val="200"/>
              </a:spcBef>
              <a:spcAft>
                <a:spcPts val="0"/>
              </a:spcAft>
              <a:buClr>
                <a:srgbClr val="00528B"/>
              </a:buClr>
              <a:buSzPts val="1000"/>
              <a:buFont typeface="Arial"/>
              <a:buNone/>
              <a:defRPr b="0" i="0" sz="1000" u="none" cap="none" strike="noStrike">
                <a:solidFill>
                  <a:srgbClr val="00528B"/>
                </a:solidFill>
                <a:latin typeface="Arial"/>
                <a:ea typeface="Arial"/>
                <a:cs typeface="Arial"/>
                <a:sym typeface="Arial"/>
              </a:defRPr>
            </a:lvl2pPr>
            <a:lvl3pPr indent="-228600" lvl="2" marL="1371600" marR="0" algn="l">
              <a:lnSpc>
                <a:spcPct val="100000"/>
              </a:lnSpc>
              <a:spcBef>
                <a:spcPts val="200"/>
              </a:spcBef>
              <a:spcAft>
                <a:spcPts val="0"/>
              </a:spcAft>
              <a:buClr>
                <a:srgbClr val="00528B"/>
              </a:buClr>
              <a:buSzPts val="900"/>
              <a:buFont typeface="Arial"/>
              <a:buNone/>
              <a:defRPr b="0" i="0" sz="900" u="none" cap="none" strike="noStrike">
                <a:solidFill>
                  <a:srgbClr val="00528B"/>
                </a:solidFill>
                <a:latin typeface="Arial"/>
                <a:ea typeface="Arial"/>
                <a:cs typeface="Arial"/>
                <a:sym typeface="Arial"/>
              </a:defRPr>
            </a:lvl3pPr>
            <a:lvl4pPr indent="-228600" lvl="3" marL="18288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4pPr>
            <a:lvl5pPr indent="-228600" lvl="4" marL="22860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5pPr>
            <a:lvl6pPr indent="-228600" lvl="5" marL="27432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6pPr>
            <a:lvl7pPr indent="-228600" lvl="6" marL="32004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7pPr>
            <a:lvl8pPr indent="-228600" lvl="7" marL="36576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8pPr>
            <a:lvl9pPr indent="-228600" lvl="8" marL="4114800" marR="0" algn="l">
              <a:lnSpc>
                <a:spcPct val="100000"/>
              </a:lnSpc>
              <a:spcBef>
                <a:spcPts val="200"/>
              </a:spcBef>
              <a:spcAft>
                <a:spcPts val="0"/>
              </a:spcAft>
              <a:buClr>
                <a:srgbClr val="00192F"/>
              </a:buClr>
              <a:buSzPts val="800"/>
              <a:buFont typeface="Arial"/>
              <a:buNone/>
              <a:defRPr b="0" i="0" sz="800" u="none" cap="none" strike="noStrike">
                <a:solidFill>
                  <a:srgbClr val="00192F"/>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588" y="1"/>
            <a:ext cx="9142414" cy="992981"/>
          </a:xfrm>
          <a:prstGeom prst="rect">
            <a:avLst/>
          </a:prstGeom>
          <a:noFill/>
          <a:ln>
            <a:noFill/>
          </a:ln>
        </p:spPr>
      </p:pic>
      <p:sp>
        <p:nvSpPr>
          <p:cNvPr id="7" name="Google Shape;7;p1"/>
          <p:cNvSpPr txBox="1"/>
          <p:nvPr>
            <p:ph type="title"/>
          </p:nvPr>
        </p:nvSpPr>
        <p:spPr>
          <a:xfrm>
            <a:off x="457200" y="1006078"/>
            <a:ext cx="8229600" cy="594000"/>
          </a:xfrm>
          <a:prstGeom prst="rect">
            <a:avLst/>
          </a:prstGeom>
          <a:noFill/>
          <a:ln>
            <a:noFill/>
          </a:ln>
        </p:spPr>
        <p:txBody>
          <a:bodyPr anchorCtr="0" anchor="ctr" bIns="39550" lIns="79125" spcFirstLastPara="1" rIns="79125" wrap="square" tIns="39550">
            <a:noAutofit/>
          </a:bodyPr>
          <a:lstStyle>
            <a:lvl1pPr lvl="0"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3100" u="none" cap="none" strike="noStrike">
                <a:solidFill>
                  <a:srgbClr val="004F87"/>
                </a:solidFill>
                <a:latin typeface="Arial"/>
                <a:ea typeface="Arial"/>
                <a:cs typeface="Arial"/>
                <a:sym typeface="Arial"/>
              </a:defRPr>
            </a:lvl9pPr>
          </a:lstStyle>
          <a:p/>
        </p:txBody>
      </p:sp>
      <p:sp>
        <p:nvSpPr>
          <p:cNvPr id="8" name="Google Shape;8;p1"/>
          <p:cNvSpPr txBox="1"/>
          <p:nvPr>
            <p:ph idx="1" type="body"/>
          </p:nvPr>
        </p:nvSpPr>
        <p:spPr>
          <a:xfrm>
            <a:off x="395288" y="1924051"/>
            <a:ext cx="8137500" cy="2483700"/>
          </a:xfrm>
          <a:prstGeom prst="rect">
            <a:avLst/>
          </a:prstGeom>
          <a:noFill/>
          <a:ln>
            <a:noFill/>
          </a:ln>
        </p:spPr>
        <p:txBody>
          <a:bodyPr anchorCtr="0" anchor="t" bIns="39550" lIns="79125" spcFirstLastPara="1" rIns="79125" wrap="square" tIns="39550">
            <a:noAutofit/>
          </a:bodyPr>
          <a:lstStyle>
            <a:lvl1pPr indent="-381000" lvl="0" marL="457200" marR="0" rtl="0" algn="l">
              <a:lnSpc>
                <a:spcPct val="100000"/>
              </a:lnSpc>
              <a:spcBef>
                <a:spcPts val="500"/>
              </a:spcBef>
              <a:spcAft>
                <a:spcPts val="0"/>
              </a:spcAft>
              <a:buClr>
                <a:srgbClr val="00192F"/>
              </a:buClr>
              <a:buSzPts val="2400"/>
              <a:buFont typeface="Arial"/>
              <a:buChar char="•"/>
              <a:defRPr b="0" i="0" sz="2400" u="none" cap="none" strike="noStrike">
                <a:solidFill>
                  <a:srgbClr val="00192F"/>
                </a:solidFill>
                <a:latin typeface="Arial"/>
                <a:ea typeface="Arial"/>
                <a:cs typeface="Arial"/>
                <a:sym typeface="Arial"/>
              </a:defRPr>
            </a:lvl1pPr>
            <a:lvl2pPr indent="-361950" lvl="1" marL="914400" marR="0" rtl="0" algn="l">
              <a:lnSpc>
                <a:spcPct val="100000"/>
              </a:lnSpc>
              <a:spcBef>
                <a:spcPts val="400"/>
              </a:spcBef>
              <a:spcAft>
                <a:spcPts val="0"/>
              </a:spcAft>
              <a:buClr>
                <a:srgbClr val="00528B"/>
              </a:buClr>
              <a:buSzPts val="2100"/>
              <a:buFont typeface="Arial"/>
              <a:buChar char="–"/>
              <a:defRPr b="0" i="0" sz="2100" u="none" cap="none" strike="noStrike">
                <a:solidFill>
                  <a:srgbClr val="00528B"/>
                </a:solidFill>
                <a:latin typeface="Arial"/>
                <a:ea typeface="Arial"/>
                <a:cs typeface="Arial"/>
                <a:sym typeface="Arial"/>
              </a:defRPr>
            </a:lvl2pPr>
            <a:lvl3pPr indent="-336550" lvl="2" marL="1371600" marR="0" rtl="0" algn="l">
              <a:lnSpc>
                <a:spcPct val="100000"/>
              </a:lnSpc>
              <a:spcBef>
                <a:spcPts val="300"/>
              </a:spcBef>
              <a:spcAft>
                <a:spcPts val="0"/>
              </a:spcAft>
              <a:buClr>
                <a:srgbClr val="00528B"/>
              </a:buClr>
              <a:buSzPts val="1700"/>
              <a:buFont typeface="Arial"/>
              <a:buChar char="•"/>
              <a:defRPr b="0" i="0" sz="1700" u="none" cap="none" strike="noStrike">
                <a:solidFill>
                  <a:srgbClr val="00528B"/>
                </a:solidFill>
                <a:latin typeface="Arial"/>
                <a:ea typeface="Arial"/>
                <a:cs typeface="Arial"/>
                <a:sym typeface="Arial"/>
              </a:defRPr>
            </a:lvl3pPr>
            <a:lvl4pPr indent="-336550" lvl="3" marL="18288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4pPr>
            <a:lvl5pPr indent="-336550" lvl="4" marL="22860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5pPr>
            <a:lvl6pPr indent="-336550" lvl="5" marL="27432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6pPr>
            <a:lvl7pPr indent="-336550" lvl="6" marL="32004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7pPr>
            <a:lvl8pPr indent="-336550" lvl="7" marL="36576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8pPr>
            <a:lvl9pPr indent="-336550" lvl="8" marL="4114800" marR="0" rtl="0" algn="l">
              <a:lnSpc>
                <a:spcPct val="100000"/>
              </a:lnSpc>
              <a:spcBef>
                <a:spcPts val="300"/>
              </a:spcBef>
              <a:spcAft>
                <a:spcPts val="0"/>
              </a:spcAft>
              <a:buClr>
                <a:srgbClr val="00192F"/>
              </a:buClr>
              <a:buSzPts val="1700"/>
              <a:buFont typeface="Arial"/>
              <a:buChar char="»"/>
              <a:defRPr b="0" i="0" sz="1700" u="none" cap="none" strike="noStrike">
                <a:solidFill>
                  <a:srgbClr val="00192F"/>
                </a:solidFill>
                <a:latin typeface="Arial"/>
                <a:ea typeface="Arial"/>
                <a:cs typeface="Arial"/>
                <a:sym typeface="Arial"/>
              </a:defRPr>
            </a:lvl9pPr>
          </a:lstStyle>
          <a:p/>
        </p:txBody>
      </p:sp>
      <p:sp>
        <p:nvSpPr>
          <p:cNvPr id="9" name="Google Shape;9;p1"/>
          <p:cNvSpPr txBox="1"/>
          <p:nvPr/>
        </p:nvSpPr>
        <p:spPr>
          <a:xfrm>
            <a:off x="5940425" y="250032"/>
            <a:ext cx="2952900" cy="297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              e-Research</a:t>
            </a:r>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1">
            <a:alphaModFix/>
          </a:blip>
          <a:srcRect b="0" l="0" r="0" t="0"/>
          <a:stretch/>
        </p:blipFill>
        <p:spPr>
          <a:xfrm>
            <a:off x="1465" y="1"/>
            <a:ext cx="9142534" cy="992981"/>
          </a:xfrm>
          <a:prstGeom prst="rect">
            <a:avLst/>
          </a:prstGeom>
          <a:noFill/>
          <a:ln>
            <a:noFill/>
          </a:ln>
        </p:spPr>
      </p:pic>
      <p:sp>
        <p:nvSpPr>
          <p:cNvPr id="61" name="Google Shape;61;p14"/>
          <p:cNvSpPr txBox="1"/>
          <p:nvPr>
            <p:ph type="title"/>
          </p:nvPr>
        </p:nvSpPr>
        <p:spPr>
          <a:xfrm>
            <a:off x="457200" y="1006078"/>
            <a:ext cx="8229600" cy="594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1" i="0" sz="2700" u="none" cap="none" strike="noStrike">
                <a:solidFill>
                  <a:srgbClr val="004F87"/>
                </a:solidFill>
                <a:latin typeface="Arial"/>
                <a:ea typeface="Arial"/>
                <a:cs typeface="Arial"/>
                <a:sym typeface="Arial"/>
              </a:defRPr>
            </a:lvl9pPr>
          </a:lstStyle>
          <a:p/>
        </p:txBody>
      </p:sp>
      <p:sp>
        <p:nvSpPr>
          <p:cNvPr id="62" name="Google Shape;62;p14"/>
          <p:cNvSpPr txBox="1"/>
          <p:nvPr>
            <p:ph idx="1" type="body"/>
          </p:nvPr>
        </p:nvSpPr>
        <p:spPr>
          <a:xfrm>
            <a:off x="395654" y="1924051"/>
            <a:ext cx="8137200" cy="2483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400"/>
              </a:spcBef>
              <a:spcAft>
                <a:spcPts val="0"/>
              </a:spcAft>
              <a:buClr>
                <a:srgbClr val="00192F"/>
              </a:buClr>
              <a:buSzPts val="2100"/>
              <a:buFont typeface="Arial"/>
              <a:buChar char="•"/>
              <a:defRPr b="0" i="0" sz="2100" u="none" cap="none" strike="noStrike">
                <a:solidFill>
                  <a:srgbClr val="00192F"/>
                </a:solidFill>
                <a:latin typeface="Arial"/>
                <a:ea typeface="Arial"/>
                <a:cs typeface="Arial"/>
                <a:sym typeface="Arial"/>
              </a:defRPr>
            </a:lvl1pPr>
            <a:lvl2pPr indent="-342900" lvl="1" marL="914400" marR="0" rtl="0" algn="l">
              <a:lnSpc>
                <a:spcPct val="100000"/>
              </a:lnSpc>
              <a:spcBef>
                <a:spcPts val="400"/>
              </a:spcBef>
              <a:spcAft>
                <a:spcPts val="0"/>
              </a:spcAft>
              <a:buClr>
                <a:srgbClr val="00528B"/>
              </a:buClr>
              <a:buSzPts val="1800"/>
              <a:buFont typeface="Arial"/>
              <a:buChar char="–"/>
              <a:defRPr b="0" i="0" sz="1800" u="none" cap="none" strike="noStrike">
                <a:solidFill>
                  <a:srgbClr val="00528B"/>
                </a:solidFill>
                <a:latin typeface="Arial"/>
                <a:ea typeface="Arial"/>
                <a:cs typeface="Arial"/>
                <a:sym typeface="Arial"/>
              </a:defRPr>
            </a:lvl2pPr>
            <a:lvl3pPr indent="-323850" lvl="2" marL="1371600" marR="0" rtl="0" algn="l">
              <a:lnSpc>
                <a:spcPct val="100000"/>
              </a:lnSpc>
              <a:spcBef>
                <a:spcPts val="300"/>
              </a:spcBef>
              <a:spcAft>
                <a:spcPts val="0"/>
              </a:spcAft>
              <a:buClr>
                <a:srgbClr val="00528B"/>
              </a:buClr>
              <a:buSzPts val="1500"/>
              <a:buFont typeface="Arial"/>
              <a:buChar char="•"/>
              <a:defRPr b="0" i="0" sz="1500" u="none" cap="none" strike="noStrike">
                <a:solidFill>
                  <a:srgbClr val="00528B"/>
                </a:solidFill>
                <a:latin typeface="Arial"/>
                <a:ea typeface="Arial"/>
                <a:cs typeface="Arial"/>
                <a:sym typeface="Arial"/>
              </a:defRPr>
            </a:lvl3pPr>
            <a:lvl4pPr indent="-323850" lvl="3" marL="18288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4pPr>
            <a:lvl5pPr indent="-323850" lvl="4" marL="22860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5pPr>
            <a:lvl6pPr indent="-323850" lvl="5" marL="27432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6pPr>
            <a:lvl7pPr indent="-323850" lvl="6" marL="32004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7pPr>
            <a:lvl8pPr indent="-323850" lvl="7" marL="36576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8pPr>
            <a:lvl9pPr indent="-323850" lvl="8" marL="4114800" marR="0" rtl="0" algn="l">
              <a:lnSpc>
                <a:spcPct val="100000"/>
              </a:lnSpc>
              <a:spcBef>
                <a:spcPts val="300"/>
              </a:spcBef>
              <a:spcAft>
                <a:spcPts val="0"/>
              </a:spcAft>
              <a:buClr>
                <a:srgbClr val="00192F"/>
              </a:buClr>
              <a:buSzPts val="1500"/>
              <a:buFont typeface="Arial"/>
              <a:buChar char="»"/>
              <a:defRPr b="0" i="0" sz="1500" u="none" cap="none" strike="noStrike">
                <a:solidFill>
                  <a:srgbClr val="00192F"/>
                </a:solidFill>
                <a:latin typeface="Arial"/>
                <a:ea typeface="Arial"/>
                <a:cs typeface="Arial"/>
                <a:sym typeface="Arial"/>
              </a:defRPr>
            </a:lvl9pPr>
          </a:lstStyle>
          <a:p/>
        </p:txBody>
      </p:sp>
      <p:sp>
        <p:nvSpPr>
          <p:cNvPr id="63" name="Google Shape;63;p14"/>
          <p:cNvSpPr txBox="1"/>
          <p:nvPr/>
        </p:nvSpPr>
        <p:spPr>
          <a:xfrm>
            <a:off x="5940670" y="250032"/>
            <a:ext cx="2952900" cy="29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              e-Research</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6.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65.png"/><Relationship Id="rId4" Type="http://schemas.openxmlformats.org/officeDocument/2006/relationships/hyperlink" Target="mailto:mcc-help@monash.edu" TargetMode="External"/><Relationship Id="rId5" Type="http://schemas.openxmlformats.org/officeDocument/2006/relationships/hyperlink" Target="https://docs.monarch.erc.monash.edu.au" TargetMode="External"/><Relationship Id="rId6" Type="http://schemas.openxmlformats.org/officeDocument/2006/relationships/hyperlink" Target="https://docs.massive.org.au" TargetMode="External"/><Relationship Id="rId7" Type="http://schemas.openxmlformats.org/officeDocument/2006/relationships/hyperlink" Target="http://www.nci.org.au" TargetMode="External"/><Relationship Id="rId8" Type="http://schemas.openxmlformats.org/officeDocument/2006/relationships/hyperlink" Target="https://pawsey.org.au/"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hyperlink" Target="https://forms.gle/ALT2SRLpmJjMSJCaA"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8.jpg"/><Relationship Id="rId9" Type="http://schemas.openxmlformats.org/officeDocument/2006/relationships/image" Target="../media/image30.jpg"/><Relationship Id="rId5" Type="http://schemas.openxmlformats.org/officeDocument/2006/relationships/image" Target="../media/image24.jpg"/><Relationship Id="rId6" Type="http://schemas.openxmlformats.org/officeDocument/2006/relationships/image" Target="../media/image20.jpg"/><Relationship Id="rId7" Type="http://schemas.openxmlformats.org/officeDocument/2006/relationships/image" Target="../media/image19.jpg"/><Relationship Id="rId8"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forms.gle/ALT2SRLpmJjMSJCa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6" Type="http://schemas.openxmlformats.org/officeDocument/2006/relationships/image" Target="../media/image37.png"/><Relationship Id="rId7"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8"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putty.org/" TargetMode="External"/><Relationship Id="rId4" Type="http://schemas.openxmlformats.org/officeDocument/2006/relationships/hyperlink" Target="https://mobaxterm.mobatek.n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hyperlink" Target="https://datafluency.slack.com/archives/C015HBQ6WAH" TargetMode="External"/><Relationship Id="rId7" Type="http://schemas.openxmlformats.org/officeDocument/2006/relationships/hyperlink" Target="https://docs.google.com/presentation/d/19OsFBNn3wsQspFxK-y1i6BKFQwUK6y_4YsstsnOMs6w/edit?usp=shari" TargetMode="External"/><Relationship Id="rId8" Type="http://schemas.openxmlformats.org/officeDocument/2006/relationships/hyperlink" Target="https://gintan.github.io/intro-to-hp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mobaxterm.mobatek.net/" TargetMode="Externa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www.cygwin.com/" TargetMode="Externa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9.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9" Type="http://schemas.openxmlformats.org/officeDocument/2006/relationships/image" Target="../media/image72.png"/><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6.jpg"/><Relationship Id="rId6" Type="http://schemas.openxmlformats.org/officeDocument/2006/relationships/image" Target="../media/image5.png"/><Relationship Id="rId7"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13" Type="http://schemas.openxmlformats.org/officeDocument/2006/relationships/image" Target="../media/image55.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9" Type="http://schemas.openxmlformats.org/officeDocument/2006/relationships/image" Target="../media/image37.png"/><Relationship Id="rId14" Type="http://schemas.openxmlformats.org/officeDocument/2006/relationships/image" Target="../media/image54.png"/><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6.jpg"/><Relationship Id="rId7"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8"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hyperlink" Target="mailto:vader@raijin.nci.org.au" TargetMode="External"/><Relationship Id="rId4" Type="http://schemas.openxmlformats.org/officeDocument/2006/relationships/hyperlink" Target="about:blank"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 Id="rId6"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4" Type="http://schemas.openxmlformats.org/officeDocument/2006/relationships/hyperlink" Target="http://www.google.com.au/url?sa=i&amp;rct=j&amp;q=&amp;esrc=s&amp;source=images&amp;cd=&amp;cad=rja&amp;uact=8&amp;ved=0CAcQjRw&amp;url=http://www.clipartpanda.com/categories/desktop-computer-image&amp;ei=QBAnVZPbI8rc8AWFnIGwBA&amp;bvm=bv.90491159,d.dGc&amp;psig=AFQjCNHsPup4aYLtSDyDywmLOo5SVJNj0w&amp;ust=1428709784823117" TargetMode="External"/><Relationship Id="rId5" Type="http://schemas.openxmlformats.org/officeDocument/2006/relationships/hyperlink" Target="http://www.google.com.au/url?sa=i&amp;rct=j&amp;q=&amp;esrc=s&amp;source=images&amp;cd=&amp;cad=rja&amp;uact=8&amp;ved=0CAcQjRw&amp;url=http://dreamatico.com/earth.html&amp;ei=PhEnVcb2DZP78QWWwICwBA&amp;bvm=bv.90491159,d.dGc&amp;psig=AFQjCNGBz87ETsk4DBa5H5ag4LT6jLaoHg&amp;ust=142871006964127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txBox="1"/>
          <p:nvPr/>
        </p:nvSpPr>
        <p:spPr>
          <a:xfrm>
            <a:off x="1432861" y="900982"/>
            <a:ext cx="6737100" cy="438600"/>
          </a:xfrm>
          <a:prstGeom prst="rect">
            <a:avLst/>
          </a:prstGeom>
          <a:noFill/>
          <a:ln>
            <a:noFill/>
          </a:ln>
        </p:spPr>
        <p:txBody>
          <a:bodyPr anchorCtr="0" anchor="t"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Introduction to HPC and SLURM</a:t>
            </a:r>
            <a:endParaRPr b="0"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lang="en" sz="2800">
                <a:solidFill>
                  <a:schemeClr val="dk1"/>
                </a:solidFill>
              </a:rPr>
              <a:t>26 June </a:t>
            </a:r>
            <a:r>
              <a:rPr b="0" i="0" lang="en" sz="2800" u="none" cap="none" strike="noStrike">
                <a:solidFill>
                  <a:schemeClr val="dk1"/>
                </a:solidFill>
                <a:latin typeface="Arial"/>
                <a:ea typeface="Arial"/>
                <a:cs typeface="Arial"/>
                <a:sym typeface="Arial"/>
              </a:rPr>
              <a:t>2020, 9:30 am – 3:00 pm </a:t>
            </a:r>
            <a:endParaRPr b="0"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 </a:t>
            </a:r>
            <a:endParaRPr b="1" i="0" sz="2800" u="none" cap="none" strike="noStrike">
              <a:solidFill>
                <a:schemeClr val="dk1"/>
              </a:solidFill>
              <a:latin typeface="Arial"/>
              <a:ea typeface="Arial"/>
              <a:cs typeface="Arial"/>
              <a:sym typeface="Arial"/>
            </a:endParaRPr>
          </a:p>
        </p:txBody>
      </p:sp>
      <p:sp>
        <p:nvSpPr>
          <p:cNvPr id="106" name="Google Shape;106;p26"/>
          <p:cNvSpPr/>
          <p:nvPr/>
        </p:nvSpPr>
        <p:spPr>
          <a:xfrm>
            <a:off x="3073253" y="1844411"/>
            <a:ext cx="34563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900" u="none" cap="none" strike="noStrike">
                <a:solidFill>
                  <a:schemeClr val="dk1"/>
                </a:solidFill>
                <a:latin typeface="Arial"/>
                <a:ea typeface="Arial"/>
                <a:cs typeface="Arial"/>
                <a:sym typeface="Arial"/>
              </a:rPr>
              <a:t>MONASH DATA FLUENCY</a:t>
            </a:r>
            <a:endParaRPr b="0" i="0" sz="1500" u="none" cap="none" strike="noStrike">
              <a:solidFill>
                <a:srgbClr val="000000"/>
              </a:solidFill>
              <a:latin typeface="Arial"/>
              <a:ea typeface="Arial"/>
              <a:cs typeface="Arial"/>
              <a:sym typeface="Arial"/>
            </a:endParaRPr>
          </a:p>
        </p:txBody>
      </p:sp>
      <p:sp>
        <p:nvSpPr>
          <p:cNvPr id="107" name="Google Shape;107;p26"/>
          <p:cNvSpPr txBox="1"/>
          <p:nvPr/>
        </p:nvSpPr>
        <p:spPr>
          <a:xfrm>
            <a:off x="1432850" y="2241125"/>
            <a:ext cx="5957400" cy="27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 sz="2400" u="none" cap="none" strike="noStrike">
                <a:solidFill>
                  <a:schemeClr val="dk1"/>
                </a:solidFill>
                <a:latin typeface="Arial"/>
                <a:ea typeface="Arial"/>
                <a:cs typeface="Arial"/>
                <a:sym typeface="Arial"/>
              </a:rPr>
              <a:t>Instructors</a:t>
            </a:r>
            <a:r>
              <a:rPr b="0" i="0" lang="en" sz="2100" u="none" cap="none" strike="noStrike">
                <a:solidFill>
                  <a:schemeClr val="dk1"/>
                </a:solidFill>
                <a:latin typeface="Arial"/>
                <a:ea typeface="Arial"/>
                <a:cs typeface="Arial"/>
                <a:sym typeface="Arial"/>
              </a:rPr>
              <a:t> : Simon Michnowicz</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lang="en" sz="2100">
                <a:solidFill>
                  <a:schemeClr val="dk1"/>
                </a:solidFill>
              </a:rPr>
              <a:t>                         Damien Leong</a:t>
            </a:r>
            <a:endParaRPr sz="2100">
              <a:solidFill>
                <a:schemeClr val="dk1"/>
              </a:solidFill>
            </a:endParaRPr>
          </a:p>
          <a:p>
            <a:pPr indent="0" lvl="0" marL="2921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lang="en" sz="2400"/>
              <a:t>Helpers</a:t>
            </a:r>
            <a:r>
              <a:rPr b="1" lang="en"/>
              <a:t>:     </a:t>
            </a:r>
            <a:r>
              <a:rPr b="1" lang="en" sz="2400"/>
              <a:t>     </a:t>
            </a:r>
            <a:r>
              <a:rPr b="1" lang="en" sz="2100"/>
              <a:t>  </a:t>
            </a:r>
            <a:r>
              <a:rPr lang="en" sz="2100"/>
              <a:t>Nick Wong</a:t>
            </a:r>
            <a:endParaRPr sz="2100"/>
          </a:p>
          <a:p>
            <a:pPr indent="0" lvl="0" marL="0" marR="0" rtl="0" algn="l">
              <a:lnSpc>
                <a:spcPct val="100000"/>
              </a:lnSpc>
              <a:spcBef>
                <a:spcPts val="0"/>
              </a:spcBef>
              <a:spcAft>
                <a:spcPts val="0"/>
              </a:spcAft>
              <a:buNone/>
            </a:pPr>
            <a:r>
              <a:rPr lang="en" sz="2100">
                <a:solidFill>
                  <a:schemeClr val="dk1"/>
                </a:solidFill>
              </a:rPr>
              <a:t>                           Tyrone Chen</a:t>
            </a:r>
            <a:endParaRPr sz="2100">
              <a:solidFill>
                <a:schemeClr val="dk1"/>
              </a:solidFill>
            </a:endParaRPr>
          </a:p>
          <a:p>
            <a:pPr indent="0" lvl="0" marL="0" marR="0" rtl="0" algn="l">
              <a:lnSpc>
                <a:spcPct val="100000"/>
              </a:lnSpc>
              <a:spcBef>
                <a:spcPts val="0"/>
              </a:spcBef>
              <a:spcAft>
                <a:spcPts val="0"/>
              </a:spcAft>
              <a:buNone/>
            </a:pPr>
            <a:r>
              <a:rPr lang="en" sz="2100">
                <a:solidFill>
                  <a:schemeClr val="dk1"/>
                </a:solidFill>
              </a:rPr>
              <a:t>			        Ranjeet Singh </a:t>
            </a:r>
            <a:endParaRPr sz="2100">
              <a:solidFill>
                <a:schemeClr val="dk1"/>
              </a:solidFill>
            </a:endParaRPr>
          </a:p>
          <a:p>
            <a:pPr indent="0" lvl="0" marL="0" marR="0" rtl="0" algn="l">
              <a:lnSpc>
                <a:spcPct val="100000"/>
              </a:lnSpc>
              <a:spcBef>
                <a:spcPts val="0"/>
              </a:spcBef>
              <a:spcAft>
                <a:spcPts val="0"/>
              </a:spcAft>
              <a:buNone/>
            </a:pPr>
            <a:r>
              <a:rPr lang="en" sz="2100">
                <a:solidFill>
                  <a:schemeClr val="dk1"/>
                </a:solidFill>
              </a:rPr>
              <a:t>                           Luhan Cheng	</a:t>
            </a:r>
            <a:endParaRPr sz="2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 sz="2100">
                <a:solidFill>
                  <a:schemeClr val="dk1"/>
                </a:solidFill>
              </a:rPr>
              <a:t>                           Jay Van Schyndel</a:t>
            </a:r>
            <a:endParaRPr sz="2100">
              <a:solidFill>
                <a:schemeClr val="dk1"/>
              </a:solidFill>
            </a:endParaRPr>
          </a:p>
          <a:p>
            <a:pPr indent="0" lvl="0" marL="0" marR="0" rtl="0" algn="l">
              <a:lnSpc>
                <a:spcPct val="100000"/>
              </a:lnSpc>
              <a:spcBef>
                <a:spcPts val="0"/>
              </a:spcBef>
              <a:spcAft>
                <a:spcPts val="0"/>
              </a:spcAft>
              <a:buNone/>
            </a:pPr>
            <a:r>
              <a:t/>
            </a:r>
            <a:endParaRPr sz="2100">
              <a:solidFill>
                <a:schemeClr val="dk1"/>
              </a:solidFill>
            </a:endParaRPr>
          </a:p>
          <a:p>
            <a:pPr indent="0" lvl="0" marL="0" marR="0" rtl="0" algn="l">
              <a:lnSpc>
                <a:spcPct val="100000"/>
              </a:lnSpc>
              <a:spcBef>
                <a:spcPts val="0"/>
              </a:spcBef>
              <a:spcAft>
                <a:spcPts val="0"/>
              </a:spcAft>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p:nvPr/>
        </p:nvSpPr>
        <p:spPr>
          <a:xfrm>
            <a:off x="2378525" y="897564"/>
            <a:ext cx="4370369"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Parallelism in Workflows </a:t>
            </a:r>
            <a:endParaRPr b="0" i="0" sz="2800" u="none" cap="none" strike="noStrike">
              <a:solidFill>
                <a:schemeClr val="dk1"/>
              </a:solidFill>
              <a:latin typeface="Arial"/>
              <a:ea typeface="Arial"/>
              <a:cs typeface="Arial"/>
              <a:sym typeface="Arial"/>
            </a:endParaRPr>
          </a:p>
        </p:txBody>
      </p:sp>
      <p:sp>
        <p:nvSpPr>
          <p:cNvPr id="213" name="Google Shape;213;p35"/>
          <p:cNvSpPr/>
          <p:nvPr/>
        </p:nvSpPr>
        <p:spPr>
          <a:xfrm>
            <a:off x="675278" y="1437624"/>
            <a:ext cx="7776864" cy="113107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Arimo"/>
                <a:ea typeface="Arimo"/>
                <a:cs typeface="Arimo"/>
                <a:sym typeface="Arimo"/>
              </a:rPr>
              <a:t>Exploiting parallelism in a workflow allows us to </a:t>
            </a:r>
            <a:endParaRPr b="0" i="0" sz="17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get results faster, and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break up big problems into manageable sizes.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A modern supercomputer is not a fast processor. It is many processors working together in parallel </a:t>
            </a:r>
            <a:endParaRPr b="0" i="0" sz="1200" u="none" cap="none" strike="noStrike">
              <a:solidFill>
                <a:srgbClr val="000000"/>
              </a:solidFill>
              <a:latin typeface="Arial"/>
              <a:ea typeface="Arial"/>
              <a:cs typeface="Arial"/>
              <a:sym typeface="Arial"/>
            </a:endParaRPr>
          </a:p>
        </p:txBody>
      </p:sp>
      <p:pic>
        <p:nvPicPr>
          <p:cNvPr descr="page5image1828480" id="214" name="Google Shape;214;p35"/>
          <p:cNvPicPr preferRelativeResize="0"/>
          <p:nvPr/>
        </p:nvPicPr>
        <p:blipFill rotWithShape="1">
          <a:blip r:embed="rId3">
            <a:alphaModFix/>
          </a:blip>
          <a:srcRect b="0" l="0" r="0" t="0"/>
          <a:stretch/>
        </p:blipFill>
        <p:spPr>
          <a:xfrm>
            <a:off x="1913243" y="3111810"/>
            <a:ext cx="3886200" cy="1857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25"/>
          <p:cNvSpPr txBox="1"/>
          <p:nvPr/>
        </p:nvSpPr>
        <p:spPr>
          <a:xfrm>
            <a:off x="232350" y="1056150"/>
            <a:ext cx="8005800" cy="37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Although we covered requesting resources from the scheduler earlier, how do we know how much and what type of resources we will need in the first place?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Answer: we don’t. Not until we’ve tried it ourselves at least once. We’ll need to benchmark our job and experiment with it before we know how much it needs in the way of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sacct -u {userID}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sacct -j {jobID} -l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Hostname</a:t>
            </a:r>
            <a:r>
              <a:rPr b="0" i="0" lang="en" sz="1100" u="none" cap="none" strike="noStrike">
                <a:solidFill>
                  <a:schemeClr val="dk1"/>
                </a:solidFill>
                <a:latin typeface="Arial"/>
                <a:ea typeface="Arial"/>
                <a:cs typeface="Arial"/>
                <a:sym typeface="Arial"/>
              </a:rPr>
              <a:t> - Where did your job run?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MaxRSS</a:t>
            </a:r>
            <a:r>
              <a:rPr b="0" i="0" lang="en" sz="1100" u="none" cap="none" strike="noStrike">
                <a:solidFill>
                  <a:schemeClr val="dk1"/>
                </a:solidFill>
                <a:latin typeface="Arial"/>
                <a:ea typeface="Arial"/>
                <a:cs typeface="Arial"/>
                <a:sym typeface="Arial"/>
              </a:rPr>
              <a:t> - What was the maximum amount of memory used?</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Elapsed</a:t>
            </a:r>
            <a:r>
              <a:rPr b="0" i="0" lang="en" sz="1100" u="none" cap="none" strike="noStrike">
                <a:solidFill>
                  <a:schemeClr val="dk1"/>
                </a:solidFill>
                <a:latin typeface="Arial"/>
                <a:ea typeface="Arial"/>
                <a:cs typeface="Arial"/>
                <a:sym typeface="Arial"/>
              </a:rPr>
              <a:t> - How long did the job take?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State</a:t>
            </a:r>
            <a:r>
              <a:rPr b="0" i="0" lang="en" sz="1100" u="none" cap="none" strike="noStrike">
                <a:solidFill>
                  <a:schemeClr val="dk1"/>
                </a:solidFill>
                <a:latin typeface="Arial"/>
                <a:ea typeface="Arial"/>
                <a:cs typeface="Arial"/>
                <a:sym typeface="Arial"/>
              </a:rPr>
              <a:t> - What is the job currently doing/what happened to it?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MaxDiskRead</a:t>
            </a:r>
            <a:r>
              <a:rPr b="0" i="0" lang="en" sz="1100" u="none" cap="none" strike="noStrike">
                <a:solidFill>
                  <a:schemeClr val="dk1"/>
                </a:solidFill>
                <a:latin typeface="Arial"/>
                <a:ea typeface="Arial"/>
                <a:cs typeface="Arial"/>
                <a:sym typeface="Arial"/>
              </a:rPr>
              <a:t> - Amount of data read from disk.</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MaxDiskWrite</a:t>
            </a:r>
            <a:r>
              <a:rPr b="0" i="0" lang="en" sz="1100" u="none" cap="none" strike="noStrike">
                <a:solidFill>
                  <a:schemeClr val="dk1"/>
                </a:solidFill>
                <a:latin typeface="Arial"/>
                <a:ea typeface="Arial"/>
                <a:cs typeface="Arial"/>
                <a:sym typeface="Arial"/>
              </a:rPr>
              <a:t> - Amount of data written to disk.</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pic>
        <p:nvPicPr>
          <p:cNvPr id="1228" name="Google Shape;1228;p126"/>
          <p:cNvPicPr preferRelativeResize="0"/>
          <p:nvPr/>
        </p:nvPicPr>
        <p:blipFill rotWithShape="1">
          <a:blip r:embed="rId3">
            <a:alphaModFix/>
          </a:blip>
          <a:srcRect b="0" l="0" r="0" t="0"/>
          <a:stretch/>
        </p:blipFill>
        <p:spPr>
          <a:xfrm>
            <a:off x="152400" y="1271925"/>
            <a:ext cx="8839199" cy="334267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pic>
        <p:nvPicPr>
          <p:cNvPr id="1233" name="Google Shape;1233;p127"/>
          <p:cNvPicPr preferRelativeResize="0"/>
          <p:nvPr/>
        </p:nvPicPr>
        <p:blipFill rotWithShape="1">
          <a:blip r:embed="rId3">
            <a:alphaModFix/>
          </a:blip>
          <a:srcRect b="0" l="0" r="0" t="0"/>
          <a:stretch/>
        </p:blipFill>
        <p:spPr>
          <a:xfrm>
            <a:off x="152400" y="1145200"/>
            <a:ext cx="8839200" cy="1373753"/>
          </a:xfrm>
          <a:prstGeom prst="rect">
            <a:avLst/>
          </a:prstGeom>
          <a:noFill/>
          <a:ln>
            <a:noFill/>
          </a:ln>
        </p:spPr>
      </p:pic>
      <p:sp>
        <p:nvSpPr>
          <p:cNvPr id="1234" name="Google Shape;1234;p127"/>
          <p:cNvSpPr txBox="1"/>
          <p:nvPr/>
        </p:nvSpPr>
        <p:spPr>
          <a:xfrm>
            <a:off x="221800" y="2724900"/>
            <a:ext cx="8628900" cy="1035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state showing that the job is completed successfully.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partition that was used in `all`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account that was used is `slurmclass`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28"/>
          <p:cNvSpPr txBox="1"/>
          <p:nvPr/>
        </p:nvSpPr>
        <p:spPr>
          <a:xfrm>
            <a:off x="211225" y="1647625"/>
            <a:ext cx="87381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would like to see more information about a job, you can always customise the format for your command</a:t>
            </a:r>
            <a:endParaRPr b="0" i="0" sz="1400" u="none" cap="none" strike="noStrike">
              <a:solidFill>
                <a:srgbClr val="000000"/>
              </a:solidFill>
              <a:latin typeface="Arial"/>
              <a:ea typeface="Arial"/>
              <a:cs typeface="Arial"/>
              <a:sym typeface="Arial"/>
            </a:endParaRPr>
          </a:p>
        </p:txBody>
      </p:sp>
      <p:sp>
        <p:nvSpPr>
          <p:cNvPr id="1240" name="Google Shape;1240;p128"/>
          <p:cNvSpPr txBox="1"/>
          <p:nvPr/>
        </p:nvSpPr>
        <p:spPr>
          <a:xfrm>
            <a:off x="211225" y="2450300"/>
            <a:ext cx="8649900" cy="4437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sacct -j 59 --format=User,JobID,Jobname,partition,state,time,start,end,elapsed,MaxRss,ncpus,nodelist</a:t>
            </a:r>
            <a:endParaRPr b="0" i="0" sz="1400" u="none" cap="none" strike="noStrike">
              <a:solidFill>
                <a:srgbClr val="000000"/>
              </a:solidFill>
              <a:latin typeface="Arial"/>
              <a:ea typeface="Arial"/>
              <a:cs typeface="Arial"/>
              <a:sym typeface="Arial"/>
            </a:endParaRPr>
          </a:p>
        </p:txBody>
      </p:sp>
      <p:pic>
        <p:nvPicPr>
          <p:cNvPr id="1241" name="Google Shape;1241;p128"/>
          <p:cNvPicPr preferRelativeResize="0"/>
          <p:nvPr/>
        </p:nvPicPr>
        <p:blipFill rotWithShape="1">
          <a:blip r:embed="rId3">
            <a:alphaModFix/>
          </a:blip>
          <a:srcRect b="0" l="0" r="0" t="0"/>
          <a:stretch/>
        </p:blipFill>
        <p:spPr>
          <a:xfrm>
            <a:off x="152400" y="3046400"/>
            <a:ext cx="8839198" cy="73546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29"/>
          <p:cNvSpPr txBox="1"/>
          <p:nvPr/>
        </p:nvSpPr>
        <p:spPr>
          <a:xfrm>
            <a:off x="359100" y="1119525"/>
            <a:ext cx="7910700" cy="34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Why is my job not running?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Use “squeue --start” command</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Jobs will be listed in order expected start time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Depending upon configuration, not all jobs may have a start time set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Times are only estimates and subject to change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pic>
        <p:nvPicPr>
          <p:cNvPr id="1251" name="Google Shape;1251;p130"/>
          <p:cNvPicPr preferRelativeResize="0"/>
          <p:nvPr/>
        </p:nvPicPr>
        <p:blipFill rotWithShape="1">
          <a:blip r:embed="rId3">
            <a:alphaModFix/>
          </a:blip>
          <a:srcRect b="0" l="0" r="0" t="0"/>
          <a:stretch/>
        </p:blipFill>
        <p:spPr>
          <a:xfrm>
            <a:off x="285175" y="947625"/>
            <a:ext cx="7562100" cy="4043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31"/>
          <p:cNvSpPr txBox="1"/>
          <p:nvPr/>
        </p:nvSpPr>
        <p:spPr>
          <a:xfrm>
            <a:off x="306275" y="1035050"/>
            <a:ext cx="8301300" cy="372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Be kind to the login node</a:t>
            </a:r>
            <a:endParaRPr b="1" i="0" sz="1700" u="none" cap="none" strike="noStrike">
              <a:solidFill>
                <a:schemeClr val="dk1"/>
              </a:solidFill>
              <a:latin typeface="Arial"/>
              <a:ea typeface="Arial"/>
              <a:cs typeface="Arial"/>
              <a:sym typeface="Arial"/>
            </a:endParaRPr>
          </a:p>
          <a:p>
            <a:pPr indent="-304800" lvl="0" marL="457200" marR="0" rtl="0" algn="l">
              <a:lnSpc>
                <a:spcPct val="115000"/>
              </a:lnSpc>
              <a:spcBef>
                <a:spcPts val="40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The login node is very busy managing lots and lots of jobs! It doesn’t have any extra space to run computational work. Don’t run jobs on the login node, you can use the interactive session to test out your script. </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Remember, the login node is to be shared with other users.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rgbClr val="000000"/>
                </a:solidFill>
                <a:latin typeface="Arial"/>
                <a:ea typeface="Arial"/>
                <a:cs typeface="Arial"/>
                <a:sym typeface="Arial"/>
              </a:rPr>
              <a:t>If someone is being inappropriate and using the login node to run all of their stuff, message an administrator to take a look at things and deal with them.</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Test before scaling</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4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Before submitting a large run of jobs, submit one as a test first to make sure everything works.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Understanding the filesystem</a:t>
            </a:r>
            <a:endParaRPr b="1" i="0" sz="1700" u="none" cap="none" strike="noStrike">
              <a:solidFill>
                <a:schemeClr val="dk1"/>
              </a:solidFill>
              <a:latin typeface="Arial"/>
              <a:ea typeface="Arial"/>
              <a:cs typeface="Arial"/>
              <a:sym typeface="Arial"/>
            </a:endParaRPr>
          </a:p>
          <a:p>
            <a:pPr indent="-298450" lvl="0" marL="457200" marR="0" rtl="0" algn="l">
              <a:lnSpc>
                <a:spcPct val="115000"/>
              </a:lnSpc>
              <a:spcBef>
                <a:spcPts val="4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always know where to write your data, in the production system, there’s usually some space that being backed up and some space might be allocated for scratch</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make sure you check your quota for each of this filesystem</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32"/>
          <p:cNvSpPr txBox="1"/>
          <p:nvPr/>
        </p:nvSpPr>
        <p:spPr>
          <a:xfrm>
            <a:off x="390775" y="1235700"/>
            <a:ext cx="7878900" cy="34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Save time</a:t>
            </a:r>
            <a:endParaRPr b="1" i="0" sz="1900" u="none" cap="none" strike="noStrike">
              <a:solidFill>
                <a:schemeClr val="dk1"/>
              </a:solidFill>
              <a:latin typeface="Arial"/>
              <a:ea typeface="Arial"/>
              <a:cs typeface="Arial"/>
              <a:sym typeface="Arial"/>
            </a:endParaRPr>
          </a:p>
          <a:p>
            <a:pPr indent="-311150" lvl="0" marL="457200" marR="0" rtl="0" algn="l">
              <a:lnSpc>
                <a:spcPct val="115000"/>
              </a:lnSpc>
              <a:spcBef>
                <a:spcPts val="4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Compress files before transferring to save file transfer times with large datasets.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less resources you ask for, the faster your jobs will find a slot in which to run. Lots of small jobs generally beat a couple big jobs.</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Software tips</a:t>
            </a:r>
            <a:endParaRPr b="1" i="0" sz="1900" u="none" cap="none" strike="noStrike">
              <a:solidFill>
                <a:schemeClr val="dk1"/>
              </a:solidFill>
              <a:latin typeface="Arial"/>
              <a:ea typeface="Arial"/>
              <a:cs typeface="Arial"/>
              <a:sym typeface="Arial"/>
            </a:endParaRPr>
          </a:p>
          <a:p>
            <a:pPr indent="-311150" lvl="0" marL="457200" marR="0" rtl="0" algn="l">
              <a:lnSpc>
                <a:spcPct val="115000"/>
              </a:lnSpc>
              <a:spcBef>
                <a:spcPts val="4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You can generally install software yourself, but if you want a shared installation of some kind, it might be a good idea to message an administrator.</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Always use the default compilers if possible. Newer compilers are great, but older stuff generally has less compatibility issues.</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33"/>
          <p:cNvSpPr txBox="1"/>
          <p:nvPr/>
        </p:nvSpPr>
        <p:spPr>
          <a:xfrm>
            <a:off x="1351875" y="1943325"/>
            <a:ext cx="6241800" cy="9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HPC Clusters in Monash University</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34"/>
          <p:cNvSpPr txBox="1"/>
          <p:nvPr/>
        </p:nvSpPr>
        <p:spPr>
          <a:xfrm>
            <a:off x="327400" y="1634075"/>
            <a:ext cx="5407500" cy="301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Computer for Next-Generation Data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1,700 Intel Haswell CPU-cores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2,000 Intel Skylake CPU-cores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48 NVIDIA Tesla K80 GPU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20 NVIDIA Tesla P100 GPU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60 NVIDIA Tesla V100 GPU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coprocessors for data processing and high end visualisation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3 petabyte Lustre parallel file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100 Gb/s Ethernet Mellanox Spectrum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Supplied by Dell, Mellanox and NVIDIA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STRUDEL (desktop.massive.org.au)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2" name="Google Shape;1272;p134"/>
          <p:cNvPicPr preferRelativeResize="0"/>
          <p:nvPr/>
        </p:nvPicPr>
        <p:blipFill rotWithShape="1">
          <a:blip r:embed="rId3">
            <a:alphaModFix/>
          </a:blip>
          <a:srcRect b="0" l="0" r="0" t="0"/>
          <a:stretch/>
        </p:blipFill>
        <p:spPr>
          <a:xfrm>
            <a:off x="5375950" y="2994200"/>
            <a:ext cx="3104175" cy="1936268"/>
          </a:xfrm>
          <a:prstGeom prst="rect">
            <a:avLst/>
          </a:prstGeom>
          <a:noFill/>
          <a:ln>
            <a:noFill/>
          </a:ln>
        </p:spPr>
      </p:pic>
      <p:sp>
        <p:nvSpPr>
          <p:cNvPr id="1273" name="Google Shape;1273;p134"/>
          <p:cNvSpPr txBox="1"/>
          <p:nvPr/>
        </p:nvSpPr>
        <p:spPr>
          <a:xfrm>
            <a:off x="147850" y="971675"/>
            <a:ext cx="29361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3D85C6"/>
                </a:solidFill>
                <a:latin typeface="Arial"/>
                <a:ea typeface="Arial"/>
                <a:cs typeface="Arial"/>
                <a:sym typeface="Arial"/>
              </a:rPr>
              <a:t>MASSIVE M3</a:t>
            </a:r>
            <a:endParaRPr b="1" i="0" sz="1800" u="none" cap="none" strike="noStrike">
              <a:solidFill>
                <a:srgbClr val="3D85C6"/>
              </a:solidFill>
              <a:latin typeface="Arial"/>
              <a:ea typeface="Arial"/>
              <a:cs typeface="Arial"/>
              <a:sym typeface="Arial"/>
            </a:endParaRPr>
          </a:p>
        </p:txBody>
      </p:sp>
      <p:pic>
        <p:nvPicPr>
          <p:cNvPr id="1274" name="Google Shape;1274;p134"/>
          <p:cNvPicPr preferRelativeResize="0"/>
          <p:nvPr/>
        </p:nvPicPr>
        <p:blipFill rotWithShape="1">
          <a:blip r:embed="rId4">
            <a:alphaModFix/>
          </a:blip>
          <a:srcRect b="0" l="0" r="0" t="0"/>
          <a:stretch/>
        </p:blipFill>
        <p:spPr>
          <a:xfrm>
            <a:off x="5168275" y="1108950"/>
            <a:ext cx="3646275" cy="170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p:nvPr/>
        </p:nvSpPr>
        <p:spPr>
          <a:xfrm>
            <a:off x="1248554" y="951570"/>
            <a:ext cx="5968439"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Workflow Example – Cake Baking </a:t>
            </a:r>
            <a:endParaRPr b="0" i="0" sz="2800" u="none" cap="none" strike="noStrike">
              <a:solidFill>
                <a:schemeClr val="dk1"/>
              </a:solidFill>
              <a:latin typeface="Arial"/>
              <a:ea typeface="Arial"/>
              <a:cs typeface="Arial"/>
              <a:sym typeface="Arial"/>
            </a:endParaRPr>
          </a:p>
        </p:txBody>
      </p:sp>
      <p:sp>
        <p:nvSpPr>
          <p:cNvPr id="220" name="Google Shape;220;p36"/>
          <p:cNvSpPr/>
          <p:nvPr/>
        </p:nvSpPr>
        <p:spPr>
          <a:xfrm>
            <a:off x="583865" y="1761660"/>
            <a:ext cx="7776864" cy="2100575"/>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mo"/>
                <a:ea typeface="Arimo"/>
                <a:cs typeface="Arimo"/>
                <a:sym typeface="Arimo"/>
              </a:rPr>
              <a:t>It has a sequence of tasks that follow a recipe. Just like a computer program! </a:t>
            </a:r>
            <a:endParaRPr b="0" i="0" sz="24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Some tasks are independent </a:t>
            </a:r>
            <a:endParaRPr b="0" i="0" sz="21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Can be done in any order.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Can be done in parallel.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Some tasks have prerequisites. </a:t>
            </a:r>
            <a:endParaRPr b="0" i="0" sz="1200" u="none" cap="none" strike="noStrike">
              <a:solidFill>
                <a:srgbClr val="000000"/>
              </a:solidFill>
              <a:latin typeface="Arial"/>
              <a:ea typeface="Arial"/>
              <a:cs typeface="Arial"/>
              <a:sym typeface="Arial"/>
            </a:endParaRPr>
          </a:p>
          <a:p>
            <a:pPr indent="-247650" lvl="1" marL="64770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 Must be done sequentially. </a:t>
            </a:r>
            <a:endParaRPr b="0" i="0" sz="2100" u="none" cap="none" strike="noStrike">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pic>
        <p:nvPicPr>
          <p:cNvPr id="1279" name="Google Shape;1279;p135"/>
          <p:cNvPicPr preferRelativeResize="0"/>
          <p:nvPr/>
        </p:nvPicPr>
        <p:blipFill rotWithShape="1">
          <a:blip r:embed="rId3">
            <a:alphaModFix/>
          </a:blip>
          <a:srcRect b="0" l="0" r="0" t="0"/>
          <a:stretch/>
        </p:blipFill>
        <p:spPr>
          <a:xfrm>
            <a:off x="285150" y="1481924"/>
            <a:ext cx="8051624" cy="3334725"/>
          </a:xfrm>
          <a:prstGeom prst="rect">
            <a:avLst/>
          </a:prstGeom>
          <a:noFill/>
          <a:ln>
            <a:noFill/>
          </a:ln>
        </p:spPr>
      </p:pic>
      <p:sp>
        <p:nvSpPr>
          <p:cNvPr id="1280" name="Google Shape;1280;p135"/>
          <p:cNvSpPr txBox="1"/>
          <p:nvPr/>
        </p:nvSpPr>
        <p:spPr>
          <a:xfrm>
            <a:off x="147850" y="971675"/>
            <a:ext cx="29361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3D85C6"/>
                </a:solidFill>
                <a:latin typeface="Arial"/>
                <a:ea typeface="Arial"/>
                <a:cs typeface="Arial"/>
                <a:sym typeface="Arial"/>
              </a:rPr>
              <a:t>Monarch</a:t>
            </a:r>
            <a:endParaRPr b="1" i="0" sz="1800" u="none" cap="none" strike="noStrike">
              <a:solidFill>
                <a:srgbClr val="3D85C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36"/>
          <p:cNvSpPr txBox="1"/>
          <p:nvPr/>
        </p:nvSpPr>
        <p:spPr>
          <a:xfrm>
            <a:off x="559200" y="378475"/>
            <a:ext cx="8584800" cy="16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WRAPPING UP</a:t>
            </a:r>
            <a:endParaRPr b="1" i="0" sz="1800" u="none" cap="none" strike="noStrike">
              <a:solidFill>
                <a:schemeClr val="dk1"/>
              </a:solidFill>
              <a:latin typeface="Arial"/>
              <a:ea typeface="Arial"/>
              <a:cs typeface="Arial"/>
              <a:sym typeface="Arial"/>
            </a:endParaRPr>
          </a:p>
        </p:txBody>
      </p:sp>
      <p:sp>
        <p:nvSpPr>
          <p:cNvPr id="1286" name="Google Shape;1286;p136"/>
          <p:cNvSpPr txBox="1"/>
          <p:nvPr/>
        </p:nvSpPr>
        <p:spPr>
          <a:xfrm>
            <a:off x="329400" y="1164275"/>
            <a:ext cx="8584800" cy="16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Do you have the tools you need to do your Research?</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pic>
        <p:nvPicPr>
          <p:cNvPr id="1287" name="Google Shape;1287;p136"/>
          <p:cNvPicPr preferRelativeResize="0"/>
          <p:nvPr/>
        </p:nvPicPr>
        <p:blipFill rotWithShape="1">
          <a:blip r:embed="rId3">
            <a:alphaModFix/>
          </a:blip>
          <a:srcRect b="0" l="0" r="0" t="0"/>
          <a:stretch/>
        </p:blipFill>
        <p:spPr>
          <a:xfrm>
            <a:off x="6836800" y="1590775"/>
            <a:ext cx="1581150" cy="1981200"/>
          </a:xfrm>
          <a:prstGeom prst="rect">
            <a:avLst/>
          </a:prstGeom>
          <a:noFill/>
          <a:ln>
            <a:noFill/>
          </a:ln>
        </p:spPr>
      </p:pic>
      <p:sp>
        <p:nvSpPr>
          <p:cNvPr id="1288" name="Google Shape;1288;p136"/>
          <p:cNvSpPr txBox="1"/>
          <p:nvPr/>
        </p:nvSpPr>
        <p:spPr>
          <a:xfrm>
            <a:off x="329400" y="2159100"/>
            <a:ext cx="6916200" cy="2621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Would you want to know more?</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Email</a:t>
            </a:r>
            <a:r>
              <a:rPr b="1" i="0" lang="en" sz="1800" u="none" cap="none" strike="noStrike">
                <a:solidFill>
                  <a:schemeClr val="dk1"/>
                </a:solidFill>
                <a:latin typeface="Arial"/>
                <a:ea typeface="Arial"/>
                <a:cs typeface="Arial"/>
                <a:sym typeface="Arial"/>
              </a:rPr>
              <a:t> </a:t>
            </a:r>
            <a:r>
              <a:rPr b="1" i="0" lang="en" sz="1800" u="sng" cap="none" strike="noStrike">
                <a:solidFill>
                  <a:schemeClr val="hlink"/>
                </a:solidFill>
                <a:latin typeface="Arial"/>
                <a:ea typeface="Arial"/>
                <a:cs typeface="Arial"/>
                <a:sym typeface="Arial"/>
                <a:hlinkClick r:id="rId4"/>
              </a:rPr>
              <a:t>mcc-help@monash.edu</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Data Fluency Slack Channel</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Bioinformatic Drop-in (every Friday)</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1" i="0" lang="en" sz="1800" u="sng" cap="none" strike="noStrike">
                <a:solidFill>
                  <a:schemeClr val="hlink"/>
                </a:solidFill>
                <a:latin typeface="Arial"/>
                <a:ea typeface="Arial"/>
                <a:cs typeface="Arial"/>
                <a:sym typeface="Arial"/>
                <a:hlinkClick r:id="rId5"/>
              </a:rPr>
              <a:t>https://docs.monarch.erc.monash.edu.au</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1" i="0" lang="en" sz="1800" u="sng" cap="none" strike="noStrike">
                <a:solidFill>
                  <a:schemeClr val="hlink"/>
                </a:solidFill>
                <a:latin typeface="Arial"/>
                <a:ea typeface="Arial"/>
                <a:cs typeface="Arial"/>
                <a:sym typeface="Arial"/>
                <a:hlinkClick r:id="rId6"/>
              </a:rPr>
              <a:t>https://docs.massive.org.au</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HPC web sites (i.e. </a:t>
            </a:r>
            <a:r>
              <a:rPr b="0" i="0" lang="en" sz="1800" u="sng" cap="none" strike="noStrike">
                <a:solidFill>
                  <a:schemeClr val="hlink"/>
                </a:solidFill>
                <a:latin typeface="Arial"/>
                <a:ea typeface="Arial"/>
                <a:cs typeface="Arial"/>
                <a:sym typeface="Arial"/>
                <a:hlinkClick r:id="rId7"/>
              </a:rPr>
              <a:t>www.nci.org.au</a:t>
            </a:r>
            <a:r>
              <a:rPr b="0" i="0" lang="en" sz="1800" u="none" cap="none" strike="noStrike">
                <a:solidFill>
                  <a:schemeClr val="dk1"/>
                </a:solidFill>
                <a:latin typeface="Arial"/>
                <a:ea typeface="Arial"/>
                <a:cs typeface="Arial"/>
                <a:sym typeface="Arial"/>
              </a:rPr>
              <a:t> or </a:t>
            </a:r>
            <a:r>
              <a:rPr b="0" i="0" lang="en" sz="1800" u="sng" cap="none" strike="noStrike">
                <a:solidFill>
                  <a:schemeClr val="hlink"/>
                </a:solidFill>
                <a:latin typeface="Arial"/>
                <a:ea typeface="Arial"/>
                <a:cs typeface="Arial"/>
                <a:sym typeface="Arial"/>
                <a:hlinkClick r:id="rId8"/>
              </a:rPr>
              <a:t>https://pawsey.org.au/</a:t>
            </a:r>
            <a:r>
              <a:rPr b="0" i="0" lang="en"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Google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37"/>
          <p:cNvSpPr txBox="1"/>
          <p:nvPr/>
        </p:nvSpPr>
        <p:spPr>
          <a:xfrm>
            <a:off x="898500" y="1352850"/>
            <a:ext cx="7347000" cy="31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To get credit for this course you MUST fill out a feedback form</a:t>
            </a:r>
            <a:endParaRPr sz="3000">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a:p>
            <a:pPr indent="0" lvl="0" marL="0" rtl="0" algn="l">
              <a:spcBef>
                <a:spcPts val="0"/>
              </a:spcBef>
              <a:spcAft>
                <a:spcPts val="0"/>
              </a:spcAft>
              <a:buNone/>
            </a:pPr>
            <a:r>
              <a:rPr lang="en" sz="3000" u="sng">
                <a:solidFill>
                  <a:srgbClr val="1B56AF"/>
                </a:solidFill>
                <a:latin typeface="Georgia"/>
                <a:ea typeface="Georgia"/>
                <a:cs typeface="Georgia"/>
                <a:sym typeface="Georgia"/>
                <a:hlinkClick r:id="rId3"/>
              </a:rPr>
              <a:t>https://forms.gle/ALT2SRLpmJjMSJCaA</a:t>
            </a:r>
            <a:endParaRPr sz="30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38"/>
          <p:cNvSpPr txBox="1"/>
          <p:nvPr/>
        </p:nvSpPr>
        <p:spPr>
          <a:xfrm>
            <a:off x="2074325" y="1112125"/>
            <a:ext cx="8584800" cy="16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Your Feedback please!</a:t>
            </a:r>
            <a:endParaRPr b="1" i="0" sz="1800" u="none" cap="none" strike="noStrike">
              <a:solidFill>
                <a:schemeClr val="dk1"/>
              </a:solidFill>
              <a:latin typeface="Arial"/>
              <a:ea typeface="Arial"/>
              <a:cs typeface="Arial"/>
              <a:sym typeface="Arial"/>
            </a:endParaRPr>
          </a:p>
        </p:txBody>
      </p:sp>
      <p:sp>
        <p:nvSpPr>
          <p:cNvPr id="1299" name="Google Shape;1299;p138"/>
          <p:cNvSpPr/>
          <p:nvPr/>
        </p:nvSpPr>
        <p:spPr>
          <a:xfrm flipH="1">
            <a:off x="1181721" y="2827981"/>
            <a:ext cx="1027200" cy="957900"/>
          </a:xfrm>
          <a:prstGeom prst="rect">
            <a:avLst/>
          </a:prstGeom>
          <a:solidFill>
            <a:srgbClr val="00B05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0" name="Google Shape;1300;p138"/>
          <p:cNvSpPr txBox="1"/>
          <p:nvPr/>
        </p:nvSpPr>
        <p:spPr>
          <a:xfrm>
            <a:off x="4317265" y="2368502"/>
            <a:ext cx="3346200" cy="34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ONE THING TO IMPROVE</a:t>
            </a:r>
            <a:endParaRPr b="0" i="0" sz="1200" u="none" cap="none" strike="noStrike">
              <a:solidFill>
                <a:srgbClr val="000000"/>
              </a:solidFill>
              <a:latin typeface="Arial"/>
              <a:ea typeface="Arial"/>
              <a:cs typeface="Arial"/>
              <a:sym typeface="Arial"/>
            </a:endParaRPr>
          </a:p>
        </p:txBody>
      </p:sp>
      <p:sp>
        <p:nvSpPr>
          <p:cNvPr id="1301" name="Google Shape;1301;p138"/>
          <p:cNvSpPr txBox="1"/>
          <p:nvPr/>
        </p:nvSpPr>
        <p:spPr>
          <a:xfrm>
            <a:off x="446576" y="2302525"/>
            <a:ext cx="32775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ONE THING YOU LIKED</a:t>
            </a:r>
            <a:endParaRPr b="0" i="0" sz="1200" u="none" cap="none" strike="noStrike">
              <a:solidFill>
                <a:srgbClr val="000000"/>
              </a:solidFill>
              <a:latin typeface="Arial"/>
              <a:ea typeface="Arial"/>
              <a:cs typeface="Arial"/>
              <a:sym typeface="Arial"/>
            </a:endParaRPr>
          </a:p>
        </p:txBody>
      </p:sp>
      <p:sp>
        <p:nvSpPr>
          <p:cNvPr id="1302" name="Google Shape;1302;p138"/>
          <p:cNvSpPr/>
          <p:nvPr/>
        </p:nvSpPr>
        <p:spPr>
          <a:xfrm>
            <a:off x="4880350" y="2827975"/>
            <a:ext cx="1175400" cy="957900"/>
          </a:xfrm>
          <a:prstGeom prst="rect">
            <a:avLst/>
          </a:prstGeom>
          <a:solidFill>
            <a:srgbClr val="FF000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p:nvPr/>
        </p:nvSpPr>
        <p:spPr>
          <a:xfrm>
            <a:off x="0" y="32950"/>
            <a:ext cx="170521" cy="276999"/>
          </a:xfrm>
          <a:prstGeom prst="rect">
            <a:avLst/>
          </a:prstGeom>
          <a:no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26" name="Google Shape;226;p37"/>
          <p:cNvSpPr/>
          <p:nvPr/>
        </p:nvSpPr>
        <p:spPr>
          <a:xfrm>
            <a:off x="2444994" y="951570"/>
            <a:ext cx="4355038"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Baking a Cake - Staging </a:t>
            </a:r>
            <a:endParaRPr b="0" i="0" sz="2800" u="none" cap="none" strike="noStrike">
              <a:solidFill>
                <a:schemeClr val="dk1"/>
              </a:solidFill>
              <a:latin typeface="Arial"/>
              <a:ea typeface="Arial"/>
              <a:cs typeface="Arial"/>
              <a:sym typeface="Arial"/>
            </a:endParaRPr>
          </a:p>
        </p:txBody>
      </p:sp>
      <p:sp>
        <p:nvSpPr>
          <p:cNvPr id="227" name="Google Shape;227;p37"/>
          <p:cNvSpPr/>
          <p:nvPr/>
        </p:nvSpPr>
        <p:spPr>
          <a:xfrm>
            <a:off x="85260" y="1759206"/>
            <a:ext cx="9275617" cy="692497"/>
          </a:xfrm>
          <a:prstGeom prst="rect">
            <a:avLst/>
          </a:prstGeom>
          <a:noFill/>
          <a:ln>
            <a:noFill/>
          </a:ln>
        </p:spPr>
        <p:txBody>
          <a:bodyPr anchorCtr="0" anchor="t" bIns="39550" lIns="79125" spcFirstLastPara="1" rIns="79125" wrap="square" tIns="39550">
            <a:noAutofit/>
          </a:bodyPr>
          <a:lstStyle/>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Staging” the ingredients improves access time.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Ingredients are “prerequisites”.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Each ingredient does not depend on others, so can be moved in parallel, or at different times. </a:t>
            </a:r>
            <a:endParaRPr b="0" i="0" sz="1200" u="none" cap="none" strike="noStrike">
              <a:solidFill>
                <a:srgbClr val="000000"/>
              </a:solidFill>
              <a:latin typeface="Arial"/>
              <a:ea typeface="Arial"/>
              <a:cs typeface="Arial"/>
              <a:sym typeface="Arial"/>
            </a:endParaRPr>
          </a:p>
        </p:txBody>
      </p:sp>
      <p:pic>
        <p:nvPicPr>
          <p:cNvPr descr="page7image1813024" id="228" name="Google Shape;228;p37"/>
          <p:cNvPicPr preferRelativeResize="0"/>
          <p:nvPr/>
        </p:nvPicPr>
        <p:blipFill rotWithShape="1">
          <a:blip r:embed="rId3">
            <a:alphaModFix/>
          </a:blip>
          <a:srcRect b="0" l="0" r="0" t="0"/>
          <a:stretch/>
        </p:blipFill>
        <p:spPr>
          <a:xfrm>
            <a:off x="6300192" y="2820758"/>
            <a:ext cx="2321169" cy="1562100"/>
          </a:xfrm>
          <a:prstGeom prst="rect">
            <a:avLst/>
          </a:prstGeom>
          <a:noFill/>
          <a:ln>
            <a:noFill/>
          </a:ln>
        </p:spPr>
      </p:pic>
      <p:pic>
        <p:nvPicPr>
          <p:cNvPr descr="page7image1813472" id="229" name="Google Shape;229;p37"/>
          <p:cNvPicPr preferRelativeResize="0"/>
          <p:nvPr/>
        </p:nvPicPr>
        <p:blipFill rotWithShape="1">
          <a:blip r:embed="rId4">
            <a:alphaModFix/>
          </a:blip>
          <a:srcRect b="0" l="0" r="0" t="0"/>
          <a:stretch/>
        </p:blipFill>
        <p:spPr>
          <a:xfrm>
            <a:off x="4169954" y="2839408"/>
            <a:ext cx="1066800" cy="1419225"/>
          </a:xfrm>
          <a:prstGeom prst="rect">
            <a:avLst/>
          </a:prstGeom>
          <a:noFill/>
          <a:ln>
            <a:noFill/>
          </a:ln>
        </p:spPr>
      </p:pic>
      <p:pic>
        <p:nvPicPr>
          <p:cNvPr descr="page7image1811680" id="230" name="Google Shape;230;p37"/>
          <p:cNvPicPr preferRelativeResize="0"/>
          <p:nvPr/>
        </p:nvPicPr>
        <p:blipFill rotWithShape="1">
          <a:blip r:embed="rId5">
            <a:alphaModFix/>
          </a:blip>
          <a:srcRect b="0" l="0" r="0" t="0"/>
          <a:stretch/>
        </p:blipFill>
        <p:spPr>
          <a:xfrm>
            <a:off x="450927" y="3106108"/>
            <a:ext cx="2133600" cy="885825"/>
          </a:xfrm>
          <a:prstGeom prst="rect">
            <a:avLst/>
          </a:prstGeom>
          <a:noFill/>
          <a:ln>
            <a:noFill/>
          </a:ln>
        </p:spPr>
      </p:pic>
      <p:sp>
        <p:nvSpPr>
          <p:cNvPr id="231" name="Google Shape;231;p37"/>
          <p:cNvSpPr/>
          <p:nvPr/>
        </p:nvSpPr>
        <p:spPr>
          <a:xfrm>
            <a:off x="3375559" y="3549020"/>
            <a:ext cx="465282" cy="156856"/>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32" name="Google Shape;232;p37"/>
          <p:cNvSpPr/>
          <p:nvPr/>
        </p:nvSpPr>
        <p:spPr>
          <a:xfrm>
            <a:off x="5611393" y="3524005"/>
            <a:ext cx="465282" cy="156856"/>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33" name="Google Shape;233;p37"/>
          <p:cNvSpPr txBox="1"/>
          <p:nvPr/>
        </p:nvSpPr>
        <p:spPr>
          <a:xfrm>
            <a:off x="916209" y="4569972"/>
            <a:ext cx="138972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Supermarket</a:t>
            </a:r>
            <a:endParaRPr b="0" i="0" sz="1200" u="none" cap="none" strike="noStrike">
              <a:solidFill>
                <a:srgbClr val="000000"/>
              </a:solidFill>
              <a:latin typeface="Arial"/>
              <a:ea typeface="Arial"/>
              <a:cs typeface="Arial"/>
              <a:sym typeface="Arial"/>
            </a:endParaRPr>
          </a:p>
        </p:txBody>
      </p:sp>
      <p:sp>
        <p:nvSpPr>
          <p:cNvPr id="234" name="Google Shape;234;p37"/>
          <p:cNvSpPr txBox="1"/>
          <p:nvPr/>
        </p:nvSpPr>
        <p:spPr>
          <a:xfrm>
            <a:off x="4372593" y="4569972"/>
            <a:ext cx="786014"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Pantry</a:t>
            </a:r>
            <a:endParaRPr b="0" i="0" sz="1200" u="none" cap="none" strike="noStrike">
              <a:solidFill>
                <a:srgbClr val="000000"/>
              </a:solidFill>
              <a:latin typeface="Arial"/>
              <a:ea typeface="Arial"/>
              <a:cs typeface="Arial"/>
              <a:sym typeface="Arial"/>
            </a:endParaRPr>
          </a:p>
        </p:txBody>
      </p:sp>
      <p:sp>
        <p:nvSpPr>
          <p:cNvPr id="235" name="Google Shape;235;p37"/>
          <p:cNvSpPr txBox="1"/>
          <p:nvPr/>
        </p:nvSpPr>
        <p:spPr>
          <a:xfrm>
            <a:off x="7073688" y="4569972"/>
            <a:ext cx="774176"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Bench</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8"/>
          <p:cNvSpPr/>
          <p:nvPr/>
        </p:nvSpPr>
        <p:spPr>
          <a:xfrm>
            <a:off x="2511463" y="897564"/>
            <a:ext cx="443938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Baking a Cake - Process </a:t>
            </a:r>
            <a:endParaRPr b="0" i="0" sz="2800" u="none" cap="none" strike="noStrike">
              <a:solidFill>
                <a:schemeClr val="dk1"/>
              </a:solidFill>
              <a:latin typeface="Arial"/>
              <a:ea typeface="Arial"/>
              <a:cs typeface="Arial"/>
              <a:sym typeface="Arial"/>
            </a:endParaRPr>
          </a:p>
        </p:txBody>
      </p:sp>
      <p:pic>
        <p:nvPicPr>
          <p:cNvPr descr="page8image1810784" id="241" name="Google Shape;241;p38"/>
          <p:cNvPicPr preferRelativeResize="0"/>
          <p:nvPr/>
        </p:nvPicPr>
        <p:blipFill rotWithShape="1">
          <a:blip r:embed="rId3">
            <a:alphaModFix/>
          </a:blip>
          <a:srcRect b="0" l="0" r="0" t="0"/>
          <a:stretch/>
        </p:blipFill>
        <p:spPr>
          <a:xfrm>
            <a:off x="450927" y="1437624"/>
            <a:ext cx="1723292" cy="1095375"/>
          </a:xfrm>
          <a:prstGeom prst="rect">
            <a:avLst/>
          </a:prstGeom>
          <a:noFill/>
          <a:ln>
            <a:noFill/>
          </a:ln>
        </p:spPr>
      </p:pic>
      <p:pic>
        <p:nvPicPr>
          <p:cNvPr descr="page8image1811008" id="242" name="Google Shape;242;p38"/>
          <p:cNvPicPr preferRelativeResize="0"/>
          <p:nvPr/>
        </p:nvPicPr>
        <p:blipFill rotWithShape="1">
          <a:blip r:embed="rId4">
            <a:alphaModFix/>
          </a:blip>
          <a:srcRect b="0" l="0" r="0" t="0"/>
          <a:stretch/>
        </p:blipFill>
        <p:spPr>
          <a:xfrm>
            <a:off x="4163225" y="1432712"/>
            <a:ext cx="1664677" cy="1143000"/>
          </a:xfrm>
          <a:prstGeom prst="rect">
            <a:avLst/>
          </a:prstGeom>
          <a:noFill/>
          <a:ln>
            <a:noFill/>
          </a:ln>
        </p:spPr>
      </p:pic>
      <p:pic>
        <p:nvPicPr>
          <p:cNvPr descr="page8image1812576" id="243" name="Google Shape;243;p38"/>
          <p:cNvPicPr preferRelativeResize="0"/>
          <p:nvPr/>
        </p:nvPicPr>
        <p:blipFill rotWithShape="1">
          <a:blip r:embed="rId5">
            <a:alphaModFix/>
          </a:blip>
          <a:srcRect b="0" l="0" r="0" t="0"/>
          <a:stretch/>
        </p:blipFill>
        <p:spPr>
          <a:xfrm>
            <a:off x="2807452" y="1485835"/>
            <a:ext cx="771525" cy="1028700"/>
          </a:xfrm>
          <a:prstGeom prst="rect">
            <a:avLst/>
          </a:prstGeom>
          <a:noFill/>
          <a:ln>
            <a:noFill/>
          </a:ln>
        </p:spPr>
      </p:pic>
      <p:pic>
        <p:nvPicPr>
          <p:cNvPr descr="page8image1808992" id="244" name="Google Shape;244;p38"/>
          <p:cNvPicPr preferRelativeResize="0"/>
          <p:nvPr/>
        </p:nvPicPr>
        <p:blipFill rotWithShape="1">
          <a:blip r:embed="rId6">
            <a:alphaModFix/>
          </a:blip>
          <a:srcRect b="0" l="0" r="0" t="0"/>
          <a:stretch/>
        </p:blipFill>
        <p:spPr>
          <a:xfrm>
            <a:off x="6519904" y="1499387"/>
            <a:ext cx="1723292" cy="1076325"/>
          </a:xfrm>
          <a:prstGeom prst="rect">
            <a:avLst/>
          </a:prstGeom>
          <a:noFill/>
          <a:ln>
            <a:noFill/>
          </a:ln>
        </p:spPr>
      </p:pic>
      <p:sp>
        <p:nvSpPr>
          <p:cNvPr id="245" name="Google Shape;245;p38"/>
          <p:cNvSpPr txBox="1"/>
          <p:nvPr/>
        </p:nvSpPr>
        <p:spPr>
          <a:xfrm>
            <a:off x="334662" y="2841780"/>
            <a:ext cx="1839557"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Stage Ingredients</a:t>
            </a:r>
            <a:endParaRPr b="0" i="0" sz="1200" u="none" cap="none" strike="noStrike">
              <a:solidFill>
                <a:srgbClr val="000000"/>
              </a:solidFill>
              <a:latin typeface="Arial"/>
              <a:ea typeface="Arial"/>
              <a:cs typeface="Arial"/>
              <a:sym typeface="Arial"/>
            </a:endParaRPr>
          </a:p>
        </p:txBody>
      </p:sp>
      <p:sp>
        <p:nvSpPr>
          <p:cNvPr id="246" name="Google Shape;246;p38"/>
          <p:cNvSpPr txBox="1"/>
          <p:nvPr/>
        </p:nvSpPr>
        <p:spPr>
          <a:xfrm>
            <a:off x="2807452" y="2841780"/>
            <a:ext cx="1498673"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Measure Ingredients</a:t>
            </a:r>
            <a:endParaRPr b="0" i="0" sz="1200" u="none" cap="none" strike="noStrike">
              <a:solidFill>
                <a:srgbClr val="000000"/>
              </a:solidFill>
              <a:latin typeface="Arial"/>
              <a:ea typeface="Arial"/>
              <a:cs typeface="Arial"/>
              <a:sym typeface="Arial"/>
            </a:endParaRPr>
          </a:p>
        </p:txBody>
      </p:sp>
      <p:sp>
        <p:nvSpPr>
          <p:cNvPr id="247" name="Google Shape;247;p38"/>
          <p:cNvSpPr txBox="1"/>
          <p:nvPr/>
        </p:nvSpPr>
        <p:spPr>
          <a:xfrm>
            <a:off x="4505531" y="2841780"/>
            <a:ext cx="1614643"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Mix Ingredients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48" name="Google Shape;248;p38"/>
          <p:cNvSpPr txBox="1"/>
          <p:nvPr/>
        </p:nvSpPr>
        <p:spPr>
          <a:xfrm>
            <a:off x="6827135" y="2789842"/>
            <a:ext cx="1484431"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Preheat Oven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49" name="Google Shape;249;p38"/>
          <p:cNvSpPr/>
          <p:nvPr/>
        </p:nvSpPr>
        <p:spPr>
          <a:xfrm>
            <a:off x="2245588" y="2980279"/>
            <a:ext cx="465282" cy="103874"/>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50" name="Google Shape;250;p38"/>
          <p:cNvSpPr/>
          <p:nvPr/>
        </p:nvSpPr>
        <p:spPr>
          <a:xfrm>
            <a:off x="3950240" y="2928342"/>
            <a:ext cx="465282" cy="103874"/>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51" name="Google Shape;251;p38"/>
          <p:cNvSpPr/>
          <p:nvPr/>
        </p:nvSpPr>
        <p:spPr>
          <a:xfrm>
            <a:off x="6210182" y="2928342"/>
            <a:ext cx="465282" cy="103874"/>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52" name="Google Shape;252;p38"/>
          <p:cNvSpPr/>
          <p:nvPr/>
        </p:nvSpPr>
        <p:spPr>
          <a:xfrm rot="-5400000">
            <a:off x="2901213" y="1200283"/>
            <a:ext cx="537635" cy="4320481"/>
          </a:xfrm>
          <a:prstGeom prst="leftBrace">
            <a:avLst>
              <a:gd fmla="val 8333" name="adj1"/>
              <a:gd fmla="val 50000" name="adj2"/>
            </a:avLst>
          </a:prstGeom>
          <a:noFill/>
          <a:ln cap="flat" cmpd="sng" w="19050">
            <a:solidFill>
              <a:schemeClr val="accent6"/>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Arial"/>
              <a:ea typeface="Arial"/>
              <a:cs typeface="Arial"/>
              <a:sym typeface="Arial"/>
            </a:endParaRPr>
          </a:p>
        </p:txBody>
      </p:sp>
      <p:sp>
        <p:nvSpPr>
          <p:cNvPr id="253" name="Google Shape;253;p38"/>
          <p:cNvSpPr txBox="1"/>
          <p:nvPr/>
        </p:nvSpPr>
        <p:spPr>
          <a:xfrm>
            <a:off x="3235252" y="3339435"/>
            <a:ext cx="71498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Arial"/>
                <a:ea typeface="Arial"/>
                <a:cs typeface="Arial"/>
                <a:sym typeface="Arial"/>
              </a:rPr>
              <a:t>Serial</a:t>
            </a:r>
            <a:endParaRPr b="0" i="0" sz="1200" u="none" cap="none" strike="noStrike">
              <a:solidFill>
                <a:srgbClr val="000000"/>
              </a:solidFill>
              <a:latin typeface="Arial"/>
              <a:ea typeface="Arial"/>
              <a:cs typeface="Arial"/>
              <a:sym typeface="Arial"/>
            </a:endParaRPr>
          </a:p>
        </p:txBody>
      </p:sp>
      <p:pic>
        <p:nvPicPr>
          <p:cNvPr descr="page8image1812128" id="254" name="Google Shape;254;p38"/>
          <p:cNvPicPr preferRelativeResize="0"/>
          <p:nvPr/>
        </p:nvPicPr>
        <p:blipFill rotWithShape="1">
          <a:blip r:embed="rId7">
            <a:alphaModFix/>
          </a:blip>
          <a:srcRect b="0" l="0" r="0" t="0"/>
          <a:stretch/>
        </p:blipFill>
        <p:spPr>
          <a:xfrm>
            <a:off x="6462006" y="4169814"/>
            <a:ext cx="1009650" cy="838201"/>
          </a:xfrm>
          <a:prstGeom prst="rect">
            <a:avLst/>
          </a:prstGeom>
          <a:noFill/>
          <a:ln>
            <a:noFill/>
          </a:ln>
        </p:spPr>
      </p:pic>
      <p:pic>
        <p:nvPicPr>
          <p:cNvPr descr="page8image1811456" id="255" name="Google Shape;255;p38"/>
          <p:cNvPicPr preferRelativeResize="0"/>
          <p:nvPr/>
        </p:nvPicPr>
        <p:blipFill rotWithShape="1">
          <a:blip r:embed="rId8">
            <a:alphaModFix/>
          </a:blip>
          <a:srcRect b="0" l="0" r="0" t="0"/>
          <a:stretch/>
        </p:blipFill>
        <p:spPr>
          <a:xfrm>
            <a:off x="6438560" y="3222653"/>
            <a:ext cx="1266092" cy="933450"/>
          </a:xfrm>
          <a:prstGeom prst="rect">
            <a:avLst/>
          </a:prstGeom>
          <a:noFill/>
          <a:ln>
            <a:noFill/>
          </a:ln>
        </p:spPr>
      </p:pic>
      <p:sp>
        <p:nvSpPr>
          <p:cNvPr id="256" name="Google Shape;256;p38"/>
          <p:cNvSpPr/>
          <p:nvPr/>
        </p:nvSpPr>
        <p:spPr>
          <a:xfrm>
            <a:off x="5807031" y="3326528"/>
            <a:ext cx="398814" cy="1567480"/>
          </a:xfrm>
          <a:prstGeom prst="leftBrace">
            <a:avLst>
              <a:gd fmla="val 8333" name="adj1"/>
              <a:gd fmla="val 50000" name="adj2"/>
            </a:avLst>
          </a:prstGeom>
          <a:noFill/>
          <a:ln cap="flat" cmpd="sng" w="19050">
            <a:solidFill>
              <a:schemeClr val="accent6"/>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57" name="Google Shape;257;p38"/>
          <p:cNvSpPr txBox="1"/>
          <p:nvPr/>
        </p:nvSpPr>
        <p:spPr>
          <a:xfrm>
            <a:off x="4970814" y="4062446"/>
            <a:ext cx="880714"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Arial"/>
                <a:ea typeface="Arial"/>
                <a:cs typeface="Arial"/>
                <a:sym typeface="Arial"/>
              </a:rPr>
              <a:t>Parallel</a:t>
            </a:r>
            <a:endParaRPr b="0" i="0" sz="1200" u="none" cap="none" strike="noStrike">
              <a:solidFill>
                <a:srgbClr val="000000"/>
              </a:solidFill>
              <a:latin typeface="Arial"/>
              <a:ea typeface="Arial"/>
              <a:cs typeface="Arial"/>
              <a:sym typeface="Arial"/>
            </a:endParaRPr>
          </a:p>
        </p:txBody>
      </p:sp>
      <p:sp>
        <p:nvSpPr>
          <p:cNvPr id="258" name="Google Shape;258;p38"/>
          <p:cNvSpPr/>
          <p:nvPr/>
        </p:nvSpPr>
        <p:spPr>
          <a:xfrm>
            <a:off x="7762064" y="3469530"/>
            <a:ext cx="1188491"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Bake and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 cool cake </a:t>
            </a:r>
            <a:endParaRPr b="0" i="0" sz="1600" u="none" cap="none" strike="noStrike">
              <a:solidFill>
                <a:schemeClr val="dk1"/>
              </a:solidFill>
              <a:latin typeface="Arial"/>
              <a:ea typeface="Arial"/>
              <a:cs typeface="Arial"/>
              <a:sym typeface="Arial"/>
            </a:endParaRPr>
          </a:p>
        </p:txBody>
      </p:sp>
      <p:sp>
        <p:nvSpPr>
          <p:cNvPr id="259" name="Google Shape;259;p38"/>
          <p:cNvSpPr/>
          <p:nvPr/>
        </p:nvSpPr>
        <p:spPr>
          <a:xfrm>
            <a:off x="7782426" y="4515966"/>
            <a:ext cx="1058278"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Mix icing </a:t>
            </a:r>
            <a:endParaRPr b="0" i="0" sz="1600" u="none" cap="none" strike="noStrike">
              <a:solidFill>
                <a:schemeClr val="dk1"/>
              </a:solidFill>
              <a:latin typeface="Arial"/>
              <a:ea typeface="Arial"/>
              <a:cs typeface="Arial"/>
              <a:sym typeface="Arial"/>
            </a:endParaRPr>
          </a:p>
        </p:txBody>
      </p:sp>
      <p:pic>
        <p:nvPicPr>
          <p:cNvPr descr="page8image1813248" id="260" name="Google Shape;260;p38"/>
          <p:cNvPicPr preferRelativeResize="0"/>
          <p:nvPr/>
        </p:nvPicPr>
        <p:blipFill rotWithShape="1">
          <a:blip r:embed="rId9">
            <a:alphaModFix/>
          </a:blip>
          <a:srcRect b="0" l="0" r="0" t="0"/>
          <a:stretch/>
        </p:blipFill>
        <p:spPr>
          <a:xfrm>
            <a:off x="2743825" y="3783585"/>
            <a:ext cx="1570892" cy="1095375"/>
          </a:xfrm>
          <a:prstGeom prst="rect">
            <a:avLst/>
          </a:prstGeom>
          <a:noFill/>
          <a:ln>
            <a:noFill/>
          </a:ln>
        </p:spPr>
      </p:pic>
      <p:sp>
        <p:nvSpPr>
          <p:cNvPr id="261" name="Google Shape;261;p38"/>
          <p:cNvSpPr/>
          <p:nvPr/>
        </p:nvSpPr>
        <p:spPr>
          <a:xfrm rot="-1111087">
            <a:off x="4621009" y="3709506"/>
            <a:ext cx="1367895" cy="135415"/>
          </a:xfrm>
          <a:prstGeom prst="lef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2" name="Google Shape;262;p38"/>
          <p:cNvSpPr/>
          <p:nvPr/>
        </p:nvSpPr>
        <p:spPr>
          <a:xfrm rot="-10541048">
            <a:off x="4651867" y="4428030"/>
            <a:ext cx="1596426" cy="136757"/>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p:nvPr/>
        </p:nvSpPr>
        <p:spPr>
          <a:xfrm>
            <a:off x="3109684" y="1059582"/>
            <a:ext cx="3745404"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Levels of Parallelism </a:t>
            </a:r>
            <a:endParaRPr b="0" i="0" sz="2800" u="none" cap="none" strike="noStrike">
              <a:solidFill>
                <a:schemeClr val="dk1"/>
              </a:solidFill>
              <a:latin typeface="Arial"/>
              <a:ea typeface="Arial"/>
              <a:cs typeface="Arial"/>
              <a:sym typeface="Arial"/>
            </a:endParaRPr>
          </a:p>
        </p:txBody>
      </p:sp>
      <p:sp>
        <p:nvSpPr>
          <p:cNvPr id="268" name="Google Shape;268;p39"/>
          <p:cNvSpPr/>
          <p:nvPr/>
        </p:nvSpPr>
        <p:spPr>
          <a:xfrm>
            <a:off x="716802" y="1599642"/>
            <a:ext cx="6314548" cy="110799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Coarse-grained parallelism (high level)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Different people baking cakes in their own kitchens.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Preheating oven while mixing ingredients.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Greater autonomy, can scale to large problems and many helpers. </a:t>
            </a:r>
            <a:endParaRPr b="0" i="0" sz="1200" u="none" cap="none" strike="noStrike">
              <a:solidFill>
                <a:srgbClr val="000000"/>
              </a:solidFill>
              <a:latin typeface="Arial"/>
              <a:ea typeface="Arial"/>
              <a:cs typeface="Arial"/>
              <a:sym typeface="Arial"/>
            </a:endParaRPr>
          </a:p>
        </p:txBody>
      </p:sp>
      <p:sp>
        <p:nvSpPr>
          <p:cNvPr id="269" name="Google Shape;269;p39"/>
          <p:cNvSpPr/>
          <p:nvPr/>
        </p:nvSpPr>
        <p:spPr>
          <a:xfrm>
            <a:off x="583865" y="3057804"/>
            <a:ext cx="7537829" cy="110799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Fine-grained parallelism (low level) </a:t>
            </a:r>
            <a:endParaRPr b="0" i="0" sz="1600" u="none" cap="none" strike="noStrike">
              <a:solidFill>
                <a:schemeClr val="dk1"/>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Spooning mixture into cupcake tray. </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Measuring ingredients. </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Higher coordination requirement. Difficult to get many people to help on a single cupcake tray </a:t>
            </a:r>
            <a:endParaRPr b="0" i="0" sz="1600" u="none" cap="none" strike="noStrike">
              <a:solidFill>
                <a:schemeClr val="dk1"/>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p:nvPr/>
        </p:nvSpPr>
        <p:spPr>
          <a:xfrm>
            <a:off x="2644401" y="1059582"/>
            <a:ext cx="3618150"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How many helpers? </a:t>
            </a:r>
            <a:endParaRPr b="0" i="0" sz="2800" u="none" cap="none" strike="noStrike">
              <a:solidFill>
                <a:schemeClr val="dk1"/>
              </a:solidFill>
              <a:latin typeface="Arial"/>
              <a:ea typeface="Arial"/>
              <a:cs typeface="Arial"/>
              <a:sym typeface="Arial"/>
            </a:endParaRPr>
          </a:p>
        </p:txBody>
      </p:sp>
      <p:sp>
        <p:nvSpPr>
          <p:cNvPr id="275" name="Google Shape;275;p40"/>
          <p:cNvSpPr/>
          <p:nvPr/>
        </p:nvSpPr>
        <p:spPr>
          <a:xfrm>
            <a:off x="1115625" y="1599653"/>
            <a:ext cx="6846300" cy="3103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mo"/>
                <a:ea typeface="Arimo"/>
                <a:cs typeface="Arimo"/>
                <a:sym typeface="Arimo"/>
              </a:rPr>
              <a:t>What is </a:t>
            </a:r>
            <a:r>
              <a:rPr b="1" i="1" lang="en" sz="1600" u="none" cap="none" strike="noStrike">
                <a:solidFill>
                  <a:schemeClr val="dk1"/>
                </a:solidFill>
                <a:latin typeface="Arial"/>
                <a:ea typeface="Arial"/>
                <a:cs typeface="Arial"/>
                <a:sym typeface="Arial"/>
              </a:rPr>
              <a:t>your </a:t>
            </a:r>
            <a:r>
              <a:rPr b="1" i="0" lang="en" sz="1600" u="none" cap="none" strike="noStrike">
                <a:solidFill>
                  <a:schemeClr val="dk1"/>
                </a:solidFill>
                <a:latin typeface="Arimo"/>
                <a:ea typeface="Arimo"/>
                <a:cs typeface="Arimo"/>
                <a:sym typeface="Arimo"/>
              </a:rPr>
              <a:t>goal?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 – high throughput, to do one job fast, or solve a grand-challenge problem?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mo"/>
                <a:ea typeface="Arimo"/>
                <a:cs typeface="Arimo"/>
                <a:sym typeface="Arimo"/>
              </a:rPr>
              <a:t>High Throughput: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For many cakes, get many people to bake independently in their own kitchens – minimal coordination.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Turn it into a production line. Use specialists and teams in some parts.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Doing one job fast: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Experience as well as trial and error will find the optimal number of helpers.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p:nvPr/>
        </p:nvSpPr>
        <p:spPr>
          <a:xfrm>
            <a:off x="653800" y="1970600"/>
            <a:ext cx="6814200" cy="291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1"/>
          <p:cNvSpPr/>
          <p:nvPr/>
        </p:nvSpPr>
        <p:spPr>
          <a:xfrm>
            <a:off x="2469626" y="901457"/>
            <a:ext cx="36183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A simple example</a:t>
            </a:r>
            <a:endParaRPr b="0" i="0" sz="2800" u="none" cap="none" strike="noStrike">
              <a:solidFill>
                <a:schemeClr val="dk1"/>
              </a:solidFill>
              <a:latin typeface="Arial"/>
              <a:ea typeface="Arial"/>
              <a:cs typeface="Arial"/>
              <a:sym typeface="Arial"/>
            </a:endParaRPr>
          </a:p>
        </p:txBody>
      </p:sp>
      <p:sp>
        <p:nvSpPr>
          <p:cNvPr id="282" name="Google Shape;282;p41"/>
          <p:cNvSpPr/>
          <p:nvPr/>
        </p:nvSpPr>
        <p:spPr>
          <a:xfrm>
            <a:off x="845725" y="1416200"/>
            <a:ext cx="6622200" cy="554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4256"/>
                </a:solidFill>
                <a:latin typeface="Arimo"/>
                <a:ea typeface="Arimo"/>
                <a:cs typeface="Arimo"/>
                <a:sym typeface="Arimo"/>
              </a:rPr>
              <a:t>Add 1 to each element of an array of size 1000. We have previously put values 0..999 into the array </a:t>
            </a:r>
            <a:endParaRPr b="0" i="0" sz="1400" u="none" cap="none" strike="noStrike">
              <a:solidFill>
                <a:schemeClr val="dk1"/>
              </a:solidFill>
              <a:latin typeface="Arial"/>
              <a:ea typeface="Arial"/>
              <a:cs typeface="Arial"/>
              <a:sym typeface="Arial"/>
            </a:endParaRPr>
          </a:p>
        </p:txBody>
      </p:sp>
      <p:sp>
        <p:nvSpPr>
          <p:cNvPr id="283" name="Google Shape;283;p41"/>
          <p:cNvSpPr txBox="1"/>
          <p:nvPr/>
        </p:nvSpPr>
        <p:spPr>
          <a:xfrm>
            <a:off x="2355350" y="230542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1"/>
          <p:cNvSpPr/>
          <p:nvPr/>
        </p:nvSpPr>
        <p:spPr>
          <a:xfrm>
            <a:off x="2058250" y="2835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85" name="Google Shape;285;p41"/>
          <p:cNvSpPr/>
          <p:nvPr/>
        </p:nvSpPr>
        <p:spPr>
          <a:xfrm>
            <a:off x="2058250" y="3001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6" name="Google Shape;286;p41"/>
          <p:cNvSpPr/>
          <p:nvPr/>
        </p:nvSpPr>
        <p:spPr>
          <a:xfrm>
            <a:off x="2058250" y="3168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7" name="Google Shape;287;p41"/>
          <p:cNvSpPr/>
          <p:nvPr/>
        </p:nvSpPr>
        <p:spPr>
          <a:xfrm>
            <a:off x="2058250" y="3761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288" name="Google Shape;288;p41"/>
          <p:cNvSpPr/>
          <p:nvPr/>
        </p:nvSpPr>
        <p:spPr>
          <a:xfrm>
            <a:off x="2058250" y="39281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289" name="Google Shape;289;p41"/>
          <p:cNvSpPr/>
          <p:nvPr/>
        </p:nvSpPr>
        <p:spPr>
          <a:xfrm>
            <a:off x="2058250" y="4094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290" name="Google Shape;290;p41"/>
          <p:cNvSpPr/>
          <p:nvPr/>
        </p:nvSpPr>
        <p:spPr>
          <a:xfrm>
            <a:off x="3884100" y="26137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1"/>
          <p:cNvSpPr txBox="1"/>
          <p:nvPr/>
        </p:nvSpPr>
        <p:spPr>
          <a:xfrm>
            <a:off x="3479100" y="219847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292" name="Google Shape;292;p41"/>
          <p:cNvGrpSpPr/>
          <p:nvPr/>
        </p:nvGrpSpPr>
        <p:grpSpPr>
          <a:xfrm>
            <a:off x="4163975" y="3154825"/>
            <a:ext cx="900575" cy="786750"/>
            <a:chOff x="2469625" y="2804675"/>
            <a:chExt cx="900575" cy="786750"/>
          </a:xfrm>
        </p:grpSpPr>
        <p:sp>
          <p:nvSpPr>
            <p:cNvPr id="293" name="Google Shape;293;p41"/>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1"/>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1"/>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1"/>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41"/>
          <p:cNvSpPr txBox="1"/>
          <p:nvPr/>
        </p:nvSpPr>
        <p:spPr>
          <a:xfrm>
            <a:off x="2058250" y="217090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298" name="Google Shape;298;p41"/>
          <p:cNvSpPr txBox="1"/>
          <p:nvPr/>
        </p:nvSpPr>
        <p:spPr>
          <a:xfrm>
            <a:off x="2265700" y="332245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99" name="Google Shape;299;p41"/>
          <p:cNvSpPr/>
          <p:nvPr/>
        </p:nvSpPr>
        <p:spPr>
          <a:xfrm>
            <a:off x="3130750" y="3464950"/>
            <a:ext cx="753300" cy="166500"/>
          </a:xfrm>
          <a:prstGeom prst="leftRight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1"/>
          <p:cNvSpPr txBox="1"/>
          <p:nvPr/>
        </p:nvSpPr>
        <p:spPr>
          <a:xfrm>
            <a:off x="3119888" y="3139150"/>
            <a:ext cx="8070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Memory Bus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2"/>
          <p:cNvSpPr/>
          <p:nvPr/>
        </p:nvSpPr>
        <p:spPr>
          <a:xfrm>
            <a:off x="673013" y="1792450"/>
            <a:ext cx="7882500" cy="28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2469626" y="901457"/>
            <a:ext cx="36183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Serial example</a:t>
            </a:r>
            <a:endParaRPr b="0" i="0" sz="2800" u="none" cap="none" strike="noStrike">
              <a:solidFill>
                <a:schemeClr val="dk1"/>
              </a:solidFill>
              <a:latin typeface="Arial"/>
              <a:ea typeface="Arial"/>
              <a:cs typeface="Arial"/>
              <a:sym typeface="Arial"/>
            </a:endParaRPr>
          </a:p>
        </p:txBody>
      </p:sp>
      <p:sp>
        <p:nvSpPr>
          <p:cNvPr id="307" name="Google Shape;307;p42"/>
          <p:cNvSpPr/>
          <p:nvPr/>
        </p:nvSpPr>
        <p:spPr>
          <a:xfrm>
            <a:off x="845725" y="1416200"/>
            <a:ext cx="6622200" cy="36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We have to process each element one at a time</a:t>
            </a:r>
            <a:endParaRPr b="0" i="0" sz="1800" u="none" cap="none" strike="noStrike">
              <a:solidFill>
                <a:schemeClr val="dk1"/>
              </a:solidFill>
              <a:latin typeface="Arial"/>
              <a:ea typeface="Arial"/>
              <a:cs typeface="Arial"/>
              <a:sym typeface="Arial"/>
            </a:endParaRPr>
          </a:p>
        </p:txBody>
      </p:sp>
      <p:sp>
        <p:nvSpPr>
          <p:cNvPr id="308" name="Google Shape;308;p42"/>
          <p:cNvSpPr txBox="1"/>
          <p:nvPr/>
        </p:nvSpPr>
        <p:spPr>
          <a:xfrm>
            <a:off x="2355350" y="230542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2"/>
          <p:cNvSpPr/>
          <p:nvPr/>
        </p:nvSpPr>
        <p:spPr>
          <a:xfrm>
            <a:off x="2058250" y="2835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10" name="Google Shape;310;p42"/>
          <p:cNvSpPr/>
          <p:nvPr/>
        </p:nvSpPr>
        <p:spPr>
          <a:xfrm>
            <a:off x="2058250" y="3001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11" name="Google Shape;311;p42"/>
          <p:cNvSpPr/>
          <p:nvPr/>
        </p:nvSpPr>
        <p:spPr>
          <a:xfrm>
            <a:off x="2058250" y="3168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12" name="Google Shape;312;p42"/>
          <p:cNvSpPr/>
          <p:nvPr/>
        </p:nvSpPr>
        <p:spPr>
          <a:xfrm>
            <a:off x="2058250" y="3761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313" name="Google Shape;313;p42"/>
          <p:cNvSpPr/>
          <p:nvPr/>
        </p:nvSpPr>
        <p:spPr>
          <a:xfrm>
            <a:off x="2058250" y="39281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314" name="Google Shape;314;p42"/>
          <p:cNvSpPr/>
          <p:nvPr/>
        </p:nvSpPr>
        <p:spPr>
          <a:xfrm>
            <a:off x="2058250" y="4094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315" name="Google Shape;315;p42"/>
          <p:cNvSpPr/>
          <p:nvPr/>
        </p:nvSpPr>
        <p:spPr>
          <a:xfrm>
            <a:off x="3827100" y="253012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2"/>
          <p:cNvSpPr txBox="1"/>
          <p:nvPr/>
        </p:nvSpPr>
        <p:spPr>
          <a:xfrm>
            <a:off x="3479100" y="219847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317" name="Google Shape;317;p42"/>
          <p:cNvGrpSpPr/>
          <p:nvPr/>
        </p:nvGrpSpPr>
        <p:grpSpPr>
          <a:xfrm>
            <a:off x="4163975" y="3154825"/>
            <a:ext cx="900575" cy="786750"/>
            <a:chOff x="2469625" y="2804675"/>
            <a:chExt cx="900575" cy="786750"/>
          </a:xfrm>
        </p:grpSpPr>
        <p:sp>
          <p:nvSpPr>
            <p:cNvPr id="318" name="Google Shape;318;p42"/>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2"/>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2"/>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21" name="Google Shape;321;p42"/>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42"/>
          <p:cNvSpPr txBox="1"/>
          <p:nvPr/>
        </p:nvSpPr>
        <p:spPr>
          <a:xfrm>
            <a:off x="2058250" y="217090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323" name="Google Shape;323;p42"/>
          <p:cNvSpPr txBox="1"/>
          <p:nvPr/>
        </p:nvSpPr>
        <p:spPr>
          <a:xfrm>
            <a:off x="2265700" y="332245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324" name="Google Shape;324;p42"/>
          <p:cNvCxnSpPr>
            <a:endCxn id="320" idx="1"/>
          </p:cNvCxnSpPr>
          <p:nvPr/>
        </p:nvCxnSpPr>
        <p:spPr>
          <a:xfrm>
            <a:off x="3195275" y="2928325"/>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325" name="Google Shape;325;p42"/>
          <p:cNvSpPr txBox="1"/>
          <p:nvPr/>
        </p:nvSpPr>
        <p:spPr>
          <a:xfrm>
            <a:off x="5626375" y="2804725"/>
            <a:ext cx="3241500" cy="101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Move first value to cpu</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Increment value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Write result back to memory</a:t>
            </a:r>
            <a:endParaRPr b="0" i="0" sz="1400" u="none" cap="none" strike="noStrike">
              <a:solidFill>
                <a:srgbClr val="000000"/>
              </a:solidFill>
              <a:latin typeface="Arial"/>
              <a:ea typeface="Arial"/>
              <a:cs typeface="Arial"/>
              <a:sym typeface="Arial"/>
            </a:endParaRPr>
          </a:p>
        </p:txBody>
      </p:sp>
      <p:sp>
        <p:nvSpPr>
          <p:cNvPr id="326" name="Google Shape;326;p42"/>
          <p:cNvSpPr txBox="1"/>
          <p:nvPr/>
        </p:nvSpPr>
        <p:spPr>
          <a:xfrm>
            <a:off x="3479100" y="2803300"/>
            <a:ext cx="3132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27" name="Google Shape;327;p42"/>
          <p:cNvSpPr txBox="1"/>
          <p:nvPr/>
        </p:nvSpPr>
        <p:spPr>
          <a:xfrm>
            <a:off x="3337688" y="3056950"/>
            <a:ext cx="3714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328" name="Google Shape;328;p42"/>
          <p:cNvCxnSpPr>
            <a:endCxn id="309" idx="3"/>
          </p:cNvCxnSpPr>
          <p:nvPr/>
        </p:nvCxnSpPr>
        <p:spPr>
          <a:xfrm rot="10800000">
            <a:off x="3090250" y="2918500"/>
            <a:ext cx="1073700" cy="510000"/>
          </a:xfrm>
          <a:prstGeom prst="straightConnector1">
            <a:avLst/>
          </a:prstGeom>
          <a:noFill/>
          <a:ln cap="flat" cmpd="sng" w="9525">
            <a:solidFill>
              <a:schemeClr val="dk2"/>
            </a:solidFill>
            <a:prstDash val="solid"/>
            <a:round/>
            <a:headEnd len="sm" w="sm" type="none"/>
            <a:tailEnd len="med" w="med" type="triangle"/>
          </a:ln>
        </p:spPr>
      </p:cxnSp>
      <p:sp>
        <p:nvSpPr>
          <p:cNvPr id="329" name="Google Shape;329;p42"/>
          <p:cNvSpPr txBox="1"/>
          <p:nvPr/>
        </p:nvSpPr>
        <p:spPr>
          <a:xfrm>
            <a:off x="4124763" y="28352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3"/>
          <p:cNvSpPr/>
          <p:nvPr/>
        </p:nvSpPr>
        <p:spPr>
          <a:xfrm>
            <a:off x="326313" y="1869675"/>
            <a:ext cx="7882500" cy="28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3"/>
          <p:cNvSpPr/>
          <p:nvPr/>
        </p:nvSpPr>
        <p:spPr>
          <a:xfrm>
            <a:off x="2469626" y="901457"/>
            <a:ext cx="36183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Serial example</a:t>
            </a:r>
            <a:endParaRPr b="0" i="0" sz="2800" u="none" cap="none" strike="noStrike">
              <a:solidFill>
                <a:schemeClr val="dk1"/>
              </a:solidFill>
              <a:latin typeface="Arial"/>
              <a:ea typeface="Arial"/>
              <a:cs typeface="Arial"/>
              <a:sym typeface="Arial"/>
            </a:endParaRPr>
          </a:p>
        </p:txBody>
      </p:sp>
      <p:sp>
        <p:nvSpPr>
          <p:cNvPr id="336" name="Google Shape;336;p43"/>
          <p:cNvSpPr/>
          <p:nvPr/>
        </p:nvSpPr>
        <p:spPr>
          <a:xfrm>
            <a:off x="1933325" y="1456538"/>
            <a:ext cx="6622200" cy="36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Afterwards...Then repeat for the 999 other values</a:t>
            </a:r>
            <a:endParaRPr b="0" i="0" sz="1800" u="none" cap="none" strike="noStrike">
              <a:solidFill>
                <a:schemeClr val="dk1"/>
              </a:solidFill>
              <a:latin typeface="Arial"/>
              <a:ea typeface="Arial"/>
              <a:cs typeface="Arial"/>
              <a:sym typeface="Arial"/>
            </a:endParaRPr>
          </a:p>
        </p:txBody>
      </p:sp>
      <p:sp>
        <p:nvSpPr>
          <p:cNvPr id="337" name="Google Shape;337;p43"/>
          <p:cNvSpPr txBox="1"/>
          <p:nvPr/>
        </p:nvSpPr>
        <p:spPr>
          <a:xfrm>
            <a:off x="2355350" y="230542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3"/>
          <p:cNvSpPr/>
          <p:nvPr/>
        </p:nvSpPr>
        <p:spPr>
          <a:xfrm>
            <a:off x="2058250" y="2835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39" name="Google Shape;339;p43"/>
          <p:cNvSpPr/>
          <p:nvPr/>
        </p:nvSpPr>
        <p:spPr>
          <a:xfrm>
            <a:off x="2058250" y="3001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40" name="Google Shape;340;p43"/>
          <p:cNvSpPr/>
          <p:nvPr/>
        </p:nvSpPr>
        <p:spPr>
          <a:xfrm>
            <a:off x="2058250" y="3168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41" name="Google Shape;341;p43"/>
          <p:cNvSpPr/>
          <p:nvPr/>
        </p:nvSpPr>
        <p:spPr>
          <a:xfrm>
            <a:off x="2058250" y="3761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342" name="Google Shape;342;p43"/>
          <p:cNvSpPr/>
          <p:nvPr/>
        </p:nvSpPr>
        <p:spPr>
          <a:xfrm>
            <a:off x="2058250" y="39281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343" name="Google Shape;343;p43"/>
          <p:cNvSpPr/>
          <p:nvPr/>
        </p:nvSpPr>
        <p:spPr>
          <a:xfrm>
            <a:off x="2058250" y="4094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344" name="Google Shape;344;p43"/>
          <p:cNvSpPr/>
          <p:nvPr/>
        </p:nvSpPr>
        <p:spPr>
          <a:xfrm>
            <a:off x="3835675" y="25636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3"/>
          <p:cNvSpPr txBox="1"/>
          <p:nvPr/>
        </p:nvSpPr>
        <p:spPr>
          <a:xfrm>
            <a:off x="3479100" y="219847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sp>
        <p:nvSpPr>
          <p:cNvPr id="346" name="Google Shape;346;p43"/>
          <p:cNvSpPr txBox="1"/>
          <p:nvPr/>
        </p:nvSpPr>
        <p:spPr>
          <a:xfrm>
            <a:off x="2058250" y="217090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347" name="Google Shape;347;p43"/>
          <p:cNvSpPr txBox="1"/>
          <p:nvPr/>
        </p:nvSpPr>
        <p:spPr>
          <a:xfrm>
            <a:off x="2265700" y="332245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348" name="Google Shape;348;p43"/>
          <p:cNvGrpSpPr/>
          <p:nvPr/>
        </p:nvGrpSpPr>
        <p:grpSpPr>
          <a:xfrm>
            <a:off x="4163975" y="3154825"/>
            <a:ext cx="900575" cy="786750"/>
            <a:chOff x="2469625" y="2804675"/>
            <a:chExt cx="900575" cy="786750"/>
          </a:xfrm>
        </p:grpSpPr>
        <p:sp>
          <p:nvSpPr>
            <p:cNvPr id="349" name="Google Shape;349;p43"/>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3"/>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3"/>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3"/>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cxnSp>
        <p:nvCxnSpPr>
          <p:cNvPr id="353" name="Google Shape;353;p43"/>
          <p:cNvCxnSpPr/>
          <p:nvPr/>
        </p:nvCxnSpPr>
        <p:spPr>
          <a:xfrm>
            <a:off x="3090250" y="3040275"/>
            <a:ext cx="1073700" cy="215100"/>
          </a:xfrm>
          <a:prstGeom prst="straightConnector1">
            <a:avLst/>
          </a:prstGeom>
          <a:noFill/>
          <a:ln cap="flat" cmpd="sng" w="9525">
            <a:solidFill>
              <a:schemeClr val="dk2"/>
            </a:solidFill>
            <a:prstDash val="solid"/>
            <a:round/>
            <a:headEnd len="sm" w="sm" type="none"/>
            <a:tailEnd len="med" w="med" type="triangle"/>
          </a:ln>
        </p:spPr>
      </p:cxnSp>
      <p:sp>
        <p:nvSpPr>
          <p:cNvPr id="354" name="Google Shape;354;p43"/>
          <p:cNvSpPr txBox="1"/>
          <p:nvPr/>
        </p:nvSpPr>
        <p:spPr>
          <a:xfrm>
            <a:off x="3392075" y="3199925"/>
            <a:ext cx="3714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cxnSp>
        <p:nvCxnSpPr>
          <p:cNvPr id="355" name="Google Shape;355;p43"/>
          <p:cNvCxnSpPr>
            <a:stCxn id="352" idx="1"/>
          </p:cNvCxnSpPr>
          <p:nvPr/>
        </p:nvCxnSpPr>
        <p:spPr>
          <a:xfrm rot="10800000">
            <a:off x="3097475" y="3117025"/>
            <a:ext cx="1066500" cy="183000"/>
          </a:xfrm>
          <a:prstGeom prst="straightConnector1">
            <a:avLst/>
          </a:prstGeom>
          <a:noFill/>
          <a:ln cap="flat" cmpd="sng" w="9525">
            <a:solidFill>
              <a:schemeClr val="dk2"/>
            </a:solidFill>
            <a:prstDash val="solid"/>
            <a:round/>
            <a:headEnd len="sm" w="sm" type="none"/>
            <a:tailEnd len="med" w="med" type="triangle"/>
          </a:ln>
        </p:spPr>
      </p:cxnSp>
      <p:sp>
        <p:nvSpPr>
          <p:cNvPr id="356" name="Google Shape;356;p43"/>
          <p:cNvSpPr txBox="1"/>
          <p:nvPr/>
        </p:nvSpPr>
        <p:spPr>
          <a:xfrm>
            <a:off x="3392075" y="2972650"/>
            <a:ext cx="371400" cy="22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7" name="Google Shape;357;p43"/>
          <p:cNvSpPr txBox="1"/>
          <p:nvPr/>
        </p:nvSpPr>
        <p:spPr>
          <a:xfrm>
            <a:off x="4111438" y="28352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4"/>
          <p:cNvSpPr/>
          <p:nvPr/>
        </p:nvSpPr>
        <p:spPr>
          <a:xfrm>
            <a:off x="845713" y="1778600"/>
            <a:ext cx="7882500" cy="28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4"/>
          <p:cNvSpPr/>
          <p:nvPr/>
        </p:nvSpPr>
        <p:spPr>
          <a:xfrm>
            <a:off x="2469626" y="901457"/>
            <a:ext cx="36183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 example</a:t>
            </a:r>
            <a:endParaRPr b="0" i="0" sz="2800" u="none" cap="none" strike="noStrike">
              <a:solidFill>
                <a:schemeClr val="dk1"/>
              </a:solidFill>
              <a:latin typeface="Arial"/>
              <a:ea typeface="Arial"/>
              <a:cs typeface="Arial"/>
              <a:sym typeface="Arial"/>
            </a:endParaRPr>
          </a:p>
        </p:txBody>
      </p:sp>
      <p:sp>
        <p:nvSpPr>
          <p:cNvPr id="364" name="Google Shape;364;p44"/>
          <p:cNvSpPr/>
          <p:nvPr/>
        </p:nvSpPr>
        <p:spPr>
          <a:xfrm>
            <a:off x="845725" y="1416200"/>
            <a:ext cx="6622200" cy="36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Start using all the available cores</a:t>
            </a:r>
            <a:endParaRPr b="0" i="0" sz="1800" u="none" cap="none" strike="noStrike">
              <a:solidFill>
                <a:schemeClr val="dk1"/>
              </a:solidFill>
              <a:latin typeface="Arial"/>
              <a:ea typeface="Arial"/>
              <a:cs typeface="Arial"/>
              <a:sym typeface="Arial"/>
            </a:endParaRPr>
          </a:p>
        </p:txBody>
      </p:sp>
      <p:sp>
        <p:nvSpPr>
          <p:cNvPr id="365" name="Google Shape;365;p44"/>
          <p:cNvSpPr txBox="1"/>
          <p:nvPr/>
        </p:nvSpPr>
        <p:spPr>
          <a:xfrm>
            <a:off x="1821950" y="230542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4"/>
          <p:cNvSpPr/>
          <p:nvPr/>
        </p:nvSpPr>
        <p:spPr>
          <a:xfrm>
            <a:off x="1524850" y="2835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7" name="Google Shape;367;p44"/>
          <p:cNvSpPr/>
          <p:nvPr/>
        </p:nvSpPr>
        <p:spPr>
          <a:xfrm>
            <a:off x="1524850" y="3001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68" name="Google Shape;368;p44"/>
          <p:cNvSpPr/>
          <p:nvPr/>
        </p:nvSpPr>
        <p:spPr>
          <a:xfrm>
            <a:off x="1524850" y="3168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69" name="Google Shape;369;p44"/>
          <p:cNvSpPr/>
          <p:nvPr/>
        </p:nvSpPr>
        <p:spPr>
          <a:xfrm>
            <a:off x="1524850" y="3761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370" name="Google Shape;370;p44"/>
          <p:cNvSpPr/>
          <p:nvPr/>
        </p:nvSpPr>
        <p:spPr>
          <a:xfrm>
            <a:off x="1524850" y="39281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371" name="Google Shape;371;p44"/>
          <p:cNvSpPr/>
          <p:nvPr/>
        </p:nvSpPr>
        <p:spPr>
          <a:xfrm>
            <a:off x="1524850" y="4094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372" name="Google Shape;372;p44"/>
          <p:cNvSpPr/>
          <p:nvPr/>
        </p:nvSpPr>
        <p:spPr>
          <a:xfrm>
            <a:off x="3827100" y="253012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4"/>
          <p:cNvSpPr txBox="1"/>
          <p:nvPr/>
        </p:nvSpPr>
        <p:spPr>
          <a:xfrm>
            <a:off x="3479100" y="219847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374" name="Google Shape;374;p44"/>
          <p:cNvGrpSpPr/>
          <p:nvPr/>
        </p:nvGrpSpPr>
        <p:grpSpPr>
          <a:xfrm>
            <a:off x="4163975" y="3154825"/>
            <a:ext cx="900575" cy="786750"/>
            <a:chOff x="2469625" y="2804675"/>
            <a:chExt cx="900575" cy="786750"/>
          </a:xfrm>
        </p:grpSpPr>
        <p:sp>
          <p:nvSpPr>
            <p:cNvPr id="375" name="Google Shape;375;p44"/>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76" name="Google Shape;376;p44"/>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77" name="Google Shape;377;p44"/>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8" name="Google Shape;378;p44"/>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sp>
        <p:nvSpPr>
          <p:cNvPr id="379" name="Google Shape;379;p44"/>
          <p:cNvSpPr txBox="1"/>
          <p:nvPr/>
        </p:nvSpPr>
        <p:spPr>
          <a:xfrm>
            <a:off x="1524850" y="217090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380" name="Google Shape;380;p44"/>
          <p:cNvSpPr txBox="1"/>
          <p:nvPr/>
        </p:nvSpPr>
        <p:spPr>
          <a:xfrm>
            <a:off x="1637050" y="3445600"/>
            <a:ext cx="4203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381" name="Google Shape;381;p44"/>
          <p:cNvCxnSpPr/>
          <p:nvPr/>
        </p:nvCxnSpPr>
        <p:spPr>
          <a:xfrm>
            <a:off x="2661875" y="2928325"/>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382" name="Google Shape;382;p44"/>
          <p:cNvSpPr txBox="1"/>
          <p:nvPr/>
        </p:nvSpPr>
        <p:spPr>
          <a:xfrm>
            <a:off x="5626375" y="2804725"/>
            <a:ext cx="3241500" cy="101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Move 4 values to cpu</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Increment values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Write results back to memory</a:t>
            </a:r>
            <a:endParaRPr b="0" i="0" sz="1400" u="none" cap="none" strike="noStrike">
              <a:solidFill>
                <a:srgbClr val="000000"/>
              </a:solidFill>
              <a:latin typeface="Arial"/>
              <a:ea typeface="Arial"/>
              <a:cs typeface="Arial"/>
              <a:sym typeface="Arial"/>
            </a:endParaRPr>
          </a:p>
        </p:txBody>
      </p:sp>
      <p:sp>
        <p:nvSpPr>
          <p:cNvPr id="383" name="Google Shape;383;p44"/>
          <p:cNvSpPr txBox="1"/>
          <p:nvPr/>
        </p:nvSpPr>
        <p:spPr>
          <a:xfrm>
            <a:off x="2738075" y="2734650"/>
            <a:ext cx="12930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0,1,2,3</a:t>
            </a:r>
            <a:endParaRPr b="0" i="0" sz="1400" u="none" cap="none" strike="noStrike">
              <a:solidFill>
                <a:srgbClr val="000000"/>
              </a:solidFill>
              <a:latin typeface="Arial"/>
              <a:ea typeface="Arial"/>
              <a:cs typeface="Arial"/>
              <a:sym typeface="Arial"/>
            </a:endParaRPr>
          </a:p>
        </p:txBody>
      </p:sp>
      <p:sp>
        <p:nvSpPr>
          <p:cNvPr id="384" name="Google Shape;384;p44"/>
          <p:cNvSpPr txBox="1"/>
          <p:nvPr/>
        </p:nvSpPr>
        <p:spPr>
          <a:xfrm>
            <a:off x="2592125" y="3229750"/>
            <a:ext cx="11997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1,2,3,4</a:t>
            </a:r>
            <a:endParaRPr b="0" i="0" sz="1400" u="none" cap="none" strike="noStrike">
              <a:solidFill>
                <a:srgbClr val="000000"/>
              </a:solidFill>
              <a:latin typeface="Arial"/>
              <a:ea typeface="Arial"/>
              <a:cs typeface="Arial"/>
              <a:sym typeface="Arial"/>
            </a:endParaRPr>
          </a:p>
        </p:txBody>
      </p:sp>
      <p:cxnSp>
        <p:nvCxnSpPr>
          <p:cNvPr id="385" name="Google Shape;385;p44"/>
          <p:cNvCxnSpPr/>
          <p:nvPr/>
        </p:nvCxnSpPr>
        <p:spPr>
          <a:xfrm rot="10800000">
            <a:off x="2661875" y="3056950"/>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386" name="Google Shape;386;p44"/>
          <p:cNvSpPr txBox="1"/>
          <p:nvPr/>
        </p:nvSpPr>
        <p:spPr>
          <a:xfrm>
            <a:off x="4124763" y="28352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387" name="Google Shape;387;p44"/>
          <p:cNvSpPr txBox="1"/>
          <p:nvPr/>
        </p:nvSpPr>
        <p:spPr>
          <a:xfrm>
            <a:off x="4705788" y="28352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388" name="Google Shape;388;p44"/>
          <p:cNvSpPr txBox="1"/>
          <p:nvPr/>
        </p:nvSpPr>
        <p:spPr>
          <a:xfrm>
            <a:off x="4705788" y="33814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389" name="Google Shape;389;p44"/>
          <p:cNvSpPr txBox="1"/>
          <p:nvPr/>
        </p:nvSpPr>
        <p:spPr>
          <a:xfrm>
            <a:off x="4124763" y="33814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390" name="Google Shape;390;p44"/>
          <p:cNvSpPr/>
          <p:nvPr/>
        </p:nvSpPr>
        <p:spPr>
          <a:xfrm>
            <a:off x="1524850" y="3334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7"/>
          <p:cNvSpPr txBox="1"/>
          <p:nvPr/>
        </p:nvSpPr>
        <p:spPr>
          <a:xfrm>
            <a:off x="2112650" y="715686"/>
            <a:ext cx="485223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Course Objectives</a:t>
            </a:r>
            <a:endParaRPr b="0" i="0" sz="1200" u="none" cap="none" strike="noStrike">
              <a:solidFill>
                <a:srgbClr val="000000"/>
              </a:solidFill>
              <a:latin typeface="Arial"/>
              <a:ea typeface="Arial"/>
              <a:cs typeface="Arial"/>
              <a:sym typeface="Arial"/>
            </a:endParaRPr>
          </a:p>
        </p:txBody>
      </p:sp>
      <p:sp>
        <p:nvSpPr>
          <p:cNvPr descr="Image result for clipart computer terminal" id="113" name="Google Shape;113;p27"/>
          <p:cNvSpPr/>
          <p:nvPr/>
        </p:nvSpPr>
        <p:spPr>
          <a:xfrm>
            <a:off x="0" y="-108347"/>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14" name="Google Shape;114;p27"/>
          <p:cNvSpPr/>
          <p:nvPr/>
        </p:nvSpPr>
        <p:spPr>
          <a:xfrm>
            <a:off x="140677" y="5953"/>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5" name="Google Shape;115;p27">
            <a:hlinkClick r:id="rId3"/>
          </p:cNvPr>
          <p:cNvSpPr/>
          <p:nvPr/>
        </p:nvSpPr>
        <p:spPr>
          <a:xfrm>
            <a:off x="38100" y="-10167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6" name="Google Shape;116;p27">
            <a:hlinkClick r:id="rId4"/>
          </p:cNvPr>
          <p:cNvSpPr/>
          <p:nvPr/>
        </p:nvSpPr>
        <p:spPr>
          <a:xfrm>
            <a:off x="178777" y="-9024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17" name="Google Shape;117;p27">
            <a:hlinkClick r:id="rId5"/>
          </p:cNvPr>
          <p:cNvSpPr/>
          <p:nvPr/>
        </p:nvSpPr>
        <p:spPr>
          <a:xfrm>
            <a:off x="35116" y="-1283494"/>
            <a:ext cx="3455377" cy="28074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8" name="Google Shape;118;p27"/>
          <p:cNvSpPr/>
          <p:nvPr/>
        </p:nvSpPr>
        <p:spPr>
          <a:xfrm>
            <a:off x="530468" y="1491849"/>
            <a:ext cx="8428481" cy="2562240"/>
          </a:xfrm>
          <a:prstGeom prst="rect">
            <a:avLst/>
          </a:prstGeom>
          <a:noFill/>
          <a:ln>
            <a:noFill/>
          </a:ln>
        </p:spPr>
        <p:txBody>
          <a:bodyPr anchorCtr="0" anchor="t" bIns="39550" lIns="79125" spcFirstLastPara="1" rIns="79125" wrap="square" tIns="39550">
            <a:noAutofit/>
          </a:bodyPr>
          <a:lstStyle/>
          <a:p>
            <a:pPr indent="-133350" lvl="0" marL="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Understand basic parallel computing concepts and workflows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rimo"/>
                <a:ea typeface="Arimo"/>
                <a:cs typeface="Arimo"/>
                <a:sym typeface="Arimo"/>
              </a:rPr>
              <a:t> </a:t>
            </a:r>
            <a:endParaRPr b="0" i="0" sz="1200" u="none" cap="none" strike="noStrike">
              <a:solidFill>
                <a:srgbClr val="000000"/>
              </a:solidFill>
              <a:latin typeface="Arial"/>
              <a:ea typeface="Arial"/>
              <a:cs typeface="Arial"/>
              <a:sym typeface="Arial"/>
            </a:endParaRPr>
          </a:p>
          <a:p>
            <a:pPr indent="-133350" lvl="0" marL="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Understand the high-level architecture of a supercomputer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mo"/>
              <a:ea typeface="Arimo"/>
              <a:cs typeface="Arimo"/>
              <a:sym typeface="Arimo"/>
            </a:endParaRPr>
          </a:p>
          <a:p>
            <a:pPr indent="-133350" lvl="0" marL="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Introductory Unix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mo"/>
              <a:ea typeface="Arimo"/>
              <a:cs typeface="Arimo"/>
              <a:sym typeface="Arimo"/>
            </a:endParaRPr>
          </a:p>
          <a:p>
            <a:pPr indent="-133350" lvl="0" marL="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Use a basic workflow to submit a job and monitor it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mo"/>
              <a:ea typeface="Arimo"/>
              <a:cs typeface="Arimo"/>
              <a:sym typeface="Arimo"/>
            </a:endParaRPr>
          </a:p>
          <a:p>
            <a:pPr indent="-133350" lvl="0" marL="0" marR="0" rtl="0" algn="l">
              <a:lnSpc>
                <a:spcPct val="100000"/>
              </a:lnSpc>
              <a:spcBef>
                <a:spcPts val="0"/>
              </a:spcBef>
              <a:spcAft>
                <a:spcPts val="0"/>
              </a:spcAft>
              <a:buClr>
                <a:schemeClr val="dk1"/>
              </a:buClr>
              <a:buSzPts val="2100"/>
              <a:buFont typeface="Arial"/>
              <a:buChar char="•"/>
            </a:pPr>
            <a:r>
              <a:rPr b="0" i="0" lang="en" sz="2100" u="none" cap="none" strike="noStrike">
                <a:solidFill>
                  <a:schemeClr val="dk1"/>
                </a:solidFill>
                <a:latin typeface="Arimo"/>
                <a:ea typeface="Arimo"/>
                <a:cs typeface="Arimo"/>
                <a:sym typeface="Arimo"/>
              </a:rPr>
              <a:t>Understand a resource request and know what to expect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5"/>
          <p:cNvSpPr/>
          <p:nvPr/>
        </p:nvSpPr>
        <p:spPr>
          <a:xfrm>
            <a:off x="845713" y="1778600"/>
            <a:ext cx="7882500" cy="289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5"/>
          <p:cNvSpPr/>
          <p:nvPr/>
        </p:nvSpPr>
        <p:spPr>
          <a:xfrm>
            <a:off x="2469626" y="901457"/>
            <a:ext cx="36183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 example</a:t>
            </a:r>
            <a:endParaRPr b="0" i="0" sz="2800" u="none" cap="none" strike="noStrike">
              <a:solidFill>
                <a:schemeClr val="dk1"/>
              </a:solidFill>
              <a:latin typeface="Arial"/>
              <a:ea typeface="Arial"/>
              <a:cs typeface="Arial"/>
              <a:sym typeface="Arial"/>
            </a:endParaRPr>
          </a:p>
        </p:txBody>
      </p:sp>
      <p:sp>
        <p:nvSpPr>
          <p:cNvPr id="397" name="Google Shape;397;p45"/>
          <p:cNvSpPr/>
          <p:nvPr/>
        </p:nvSpPr>
        <p:spPr>
          <a:xfrm>
            <a:off x="845725" y="1416200"/>
            <a:ext cx="6622200" cy="36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We should be getting a ~4x speed improvement..</a:t>
            </a:r>
            <a:endParaRPr b="0" i="0" sz="1800" u="none" cap="none" strike="noStrike">
              <a:solidFill>
                <a:schemeClr val="dk1"/>
              </a:solidFill>
              <a:latin typeface="Arial"/>
              <a:ea typeface="Arial"/>
              <a:cs typeface="Arial"/>
              <a:sym typeface="Arial"/>
            </a:endParaRPr>
          </a:p>
        </p:txBody>
      </p:sp>
      <p:sp>
        <p:nvSpPr>
          <p:cNvPr id="398" name="Google Shape;398;p45"/>
          <p:cNvSpPr txBox="1"/>
          <p:nvPr/>
        </p:nvSpPr>
        <p:spPr>
          <a:xfrm>
            <a:off x="1821950" y="230542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5"/>
          <p:cNvSpPr/>
          <p:nvPr/>
        </p:nvSpPr>
        <p:spPr>
          <a:xfrm>
            <a:off x="1524850" y="2835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00" name="Google Shape;400;p45"/>
          <p:cNvSpPr/>
          <p:nvPr/>
        </p:nvSpPr>
        <p:spPr>
          <a:xfrm>
            <a:off x="1524850" y="3001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01" name="Google Shape;401;p45"/>
          <p:cNvSpPr/>
          <p:nvPr/>
        </p:nvSpPr>
        <p:spPr>
          <a:xfrm>
            <a:off x="1524850" y="31682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02" name="Google Shape;402;p45"/>
          <p:cNvSpPr/>
          <p:nvPr/>
        </p:nvSpPr>
        <p:spPr>
          <a:xfrm>
            <a:off x="1524850" y="3761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403" name="Google Shape;403;p45"/>
          <p:cNvSpPr/>
          <p:nvPr/>
        </p:nvSpPr>
        <p:spPr>
          <a:xfrm>
            <a:off x="1524850" y="39281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404" name="Google Shape;404;p45"/>
          <p:cNvSpPr/>
          <p:nvPr/>
        </p:nvSpPr>
        <p:spPr>
          <a:xfrm>
            <a:off x="1524850" y="40946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405" name="Google Shape;405;p45"/>
          <p:cNvSpPr/>
          <p:nvPr/>
        </p:nvSpPr>
        <p:spPr>
          <a:xfrm>
            <a:off x="3827100" y="253012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5"/>
          <p:cNvSpPr txBox="1"/>
          <p:nvPr/>
        </p:nvSpPr>
        <p:spPr>
          <a:xfrm>
            <a:off x="3479100" y="219847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407" name="Google Shape;407;p45"/>
          <p:cNvGrpSpPr/>
          <p:nvPr/>
        </p:nvGrpSpPr>
        <p:grpSpPr>
          <a:xfrm>
            <a:off x="4163975" y="3154825"/>
            <a:ext cx="900575" cy="786750"/>
            <a:chOff x="2469625" y="2804675"/>
            <a:chExt cx="900575" cy="786750"/>
          </a:xfrm>
        </p:grpSpPr>
        <p:sp>
          <p:nvSpPr>
            <p:cNvPr id="408" name="Google Shape;408;p45"/>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5"/>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5"/>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5"/>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45"/>
          <p:cNvSpPr txBox="1"/>
          <p:nvPr/>
        </p:nvSpPr>
        <p:spPr>
          <a:xfrm>
            <a:off x="1524850" y="217090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413" name="Google Shape;413;p45"/>
          <p:cNvSpPr txBox="1"/>
          <p:nvPr/>
        </p:nvSpPr>
        <p:spPr>
          <a:xfrm>
            <a:off x="1637050" y="3445600"/>
            <a:ext cx="4203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14" name="Google Shape;414;p45"/>
          <p:cNvSpPr txBox="1"/>
          <p:nvPr/>
        </p:nvSpPr>
        <p:spPr>
          <a:xfrm>
            <a:off x="5626375" y="2804725"/>
            <a:ext cx="3241500" cy="101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Move values to cpu</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Increment values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Write results back to memory</a:t>
            </a:r>
            <a:endParaRPr b="0" i="0" sz="1400" u="none" cap="none" strike="noStrike">
              <a:solidFill>
                <a:srgbClr val="000000"/>
              </a:solidFill>
              <a:latin typeface="Arial"/>
              <a:ea typeface="Arial"/>
              <a:cs typeface="Arial"/>
              <a:sym typeface="Arial"/>
            </a:endParaRPr>
          </a:p>
        </p:txBody>
      </p:sp>
      <p:sp>
        <p:nvSpPr>
          <p:cNvPr id="415" name="Google Shape;415;p45"/>
          <p:cNvSpPr/>
          <p:nvPr/>
        </p:nvSpPr>
        <p:spPr>
          <a:xfrm>
            <a:off x="1524850" y="333475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16" name="Google Shape;416;p45"/>
          <p:cNvSpPr txBox="1"/>
          <p:nvPr/>
        </p:nvSpPr>
        <p:spPr>
          <a:xfrm>
            <a:off x="2628863" y="3220900"/>
            <a:ext cx="12930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Next 4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7" name="Google Shape;417;p45"/>
          <p:cNvCxnSpPr/>
          <p:nvPr/>
        </p:nvCxnSpPr>
        <p:spPr>
          <a:xfrm flipH="1">
            <a:off x="2628875" y="3428650"/>
            <a:ext cx="1001700" cy="190800"/>
          </a:xfrm>
          <a:prstGeom prst="straightConnector1">
            <a:avLst/>
          </a:prstGeom>
          <a:noFill/>
          <a:ln cap="flat" cmpd="sng" w="9525">
            <a:solidFill>
              <a:schemeClr val="dk2"/>
            </a:solidFill>
            <a:prstDash val="solid"/>
            <a:round/>
            <a:headEnd len="sm" w="sm" type="none"/>
            <a:tailEnd len="med" w="med" type="triangle"/>
          </a:ln>
        </p:spPr>
      </p:cxnSp>
      <p:cxnSp>
        <p:nvCxnSpPr>
          <p:cNvPr id="418" name="Google Shape;418;p45"/>
          <p:cNvCxnSpPr/>
          <p:nvPr/>
        </p:nvCxnSpPr>
        <p:spPr>
          <a:xfrm flipH="1" rot="10800000">
            <a:off x="2781275" y="3581050"/>
            <a:ext cx="1001700" cy="1908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6"/>
          <p:cNvSpPr/>
          <p:nvPr/>
        </p:nvSpPr>
        <p:spPr>
          <a:xfrm>
            <a:off x="697975" y="872850"/>
            <a:ext cx="7464900" cy="1203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 example -with multiple computers</a:t>
            </a:r>
            <a:endParaRPr b="0" i="0" sz="2800" u="none" cap="none" strike="noStrike">
              <a:solidFill>
                <a:schemeClr val="dk1"/>
              </a:solidFill>
              <a:latin typeface="Arial"/>
              <a:ea typeface="Arial"/>
              <a:cs typeface="Arial"/>
              <a:sym typeface="Arial"/>
            </a:endParaRPr>
          </a:p>
        </p:txBody>
      </p:sp>
      <p:sp>
        <p:nvSpPr>
          <p:cNvPr id="424" name="Google Shape;424;p46"/>
          <p:cNvSpPr/>
          <p:nvPr/>
        </p:nvSpPr>
        <p:spPr>
          <a:xfrm>
            <a:off x="540925" y="1704750"/>
            <a:ext cx="7669500" cy="504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If we have multiple computers, can we get them to help as well?</a:t>
            </a:r>
            <a:endParaRPr b="0" i="0" sz="18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Yes, but we have to send data via a message (over a communications channel)</a:t>
            </a:r>
            <a:endParaRPr b="0" i="0" sz="18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74256"/>
              </a:solidFill>
              <a:latin typeface="Arimo"/>
              <a:ea typeface="Arimo"/>
              <a:cs typeface="Arimo"/>
              <a:sym typeface="Arimo"/>
            </a:endParaRPr>
          </a:p>
        </p:txBody>
      </p:sp>
      <p:pic>
        <p:nvPicPr>
          <p:cNvPr id="425" name="Google Shape;425;p46"/>
          <p:cNvPicPr preferRelativeResize="0"/>
          <p:nvPr/>
        </p:nvPicPr>
        <p:blipFill rotWithShape="1">
          <a:blip r:embed="rId3">
            <a:alphaModFix/>
          </a:blip>
          <a:srcRect b="0" l="0" r="0" t="0"/>
          <a:stretch/>
        </p:blipFill>
        <p:spPr>
          <a:xfrm>
            <a:off x="1362075" y="2790675"/>
            <a:ext cx="990600" cy="1443300"/>
          </a:xfrm>
          <a:prstGeom prst="rect">
            <a:avLst/>
          </a:prstGeom>
          <a:noFill/>
          <a:ln>
            <a:noFill/>
          </a:ln>
        </p:spPr>
      </p:pic>
      <p:pic>
        <p:nvPicPr>
          <p:cNvPr id="426" name="Google Shape;426;p46"/>
          <p:cNvPicPr preferRelativeResize="0"/>
          <p:nvPr/>
        </p:nvPicPr>
        <p:blipFill rotWithShape="1">
          <a:blip r:embed="rId4">
            <a:alphaModFix/>
          </a:blip>
          <a:srcRect b="0" l="0" r="0" t="0"/>
          <a:stretch/>
        </p:blipFill>
        <p:spPr>
          <a:xfrm>
            <a:off x="3329275" y="3409875"/>
            <a:ext cx="1475807" cy="1443300"/>
          </a:xfrm>
          <a:prstGeom prst="rect">
            <a:avLst/>
          </a:prstGeom>
          <a:noFill/>
          <a:ln>
            <a:noFill/>
          </a:ln>
        </p:spPr>
      </p:pic>
      <p:sp>
        <p:nvSpPr>
          <p:cNvPr id="427" name="Google Shape;427;p46"/>
          <p:cNvSpPr/>
          <p:nvPr/>
        </p:nvSpPr>
        <p:spPr>
          <a:xfrm>
            <a:off x="2409825" y="3305175"/>
            <a:ext cx="3514800" cy="219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46"/>
          <p:cNvPicPr preferRelativeResize="0"/>
          <p:nvPr/>
        </p:nvPicPr>
        <p:blipFill rotWithShape="1">
          <a:blip r:embed="rId3">
            <a:alphaModFix/>
          </a:blip>
          <a:srcRect b="0" l="0" r="0" t="0"/>
          <a:stretch/>
        </p:blipFill>
        <p:spPr>
          <a:xfrm>
            <a:off x="5924625" y="2790675"/>
            <a:ext cx="990600" cy="1443300"/>
          </a:xfrm>
          <a:prstGeom prst="rect">
            <a:avLst/>
          </a:prstGeom>
          <a:noFill/>
          <a:ln>
            <a:noFill/>
          </a:ln>
        </p:spPr>
      </p:pic>
      <p:pic>
        <p:nvPicPr>
          <p:cNvPr id="429" name="Google Shape;429;p46"/>
          <p:cNvPicPr preferRelativeResize="0"/>
          <p:nvPr/>
        </p:nvPicPr>
        <p:blipFill rotWithShape="1">
          <a:blip r:embed="rId5">
            <a:alphaModFix/>
          </a:blip>
          <a:srcRect b="0" l="0" r="0" t="0"/>
          <a:stretch/>
        </p:blipFill>
        <p:spPr>
          <a:xfrm>
            <a:off x="3340181" y="2748000"/>
            <a:ext cx="1453985" cy="599925"/>
          </a:xfrm>
          <a:prstGeom prst="rect">
            <a:avLst/>
          </a:prstGeom>
          <a:noFill/>
          <a:ln>
            <a:noFill/>
          </a:ln>
        </p:spPr>
      </p:pic>
      <p:sp>
        <p:nvSpPr>
          <p:cNvPr id="430" name="Google Shape;430;p46"/>
          <p:cNvSpPr txBox="1"/>
          <p:nvPr/>
        </p:nvSpPr>
        <p:spPr>
          <a:xfrm>
            <a:off x="3762450" y="2828925"/>
            <a:ext cx="752400" cy="2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7"/>
          <p:cNvSpPr/>
          <p:nvPr/>
        </p:nvSpPr>
        <p:spPr>
          <a:xfrm>
            <a:off x="217075" y="1769050"/>
            <a:ext cx="4421700" cy="278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7"/>
          <p:cNvSpPr/>
          <p:nvPr/>
        </p:nvSpPr>
        <p:spPr>
          <a:xfrm>
            <a:off x="2629774" y="743774"/>
            <a:ext cx="6002700" cy="5040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 example - multiple servers</a:t>
            </a:r>
            <a:endParaRPr b="0" i="0" sz="2800" u="none" cap="none" strike="noStrike">
              <a:solidFill>
                <a:schemeClr val="dk1"/>
              </a:solidFill>
              <a:latin typeface="Arial"/>
              <a:ea typeface="Arial"/>
              <a:cs typeface="Arial"/>
              <a:sym typeface="Arial"/>
            </a:endParaRPr>
          </a:p>
        </p:txBody>
      </p:sp>
      <p:sp>
        <p:nvSpPr>
          <p:cNvPr id="437" name="Google Shape;437;p47"/>
          <p:cNvSpPr/>
          <p:nvPr/>
        </p:nvSpPr>
        <p:spPr>
          <a:xfrm>
            <a:off x="274463" y="1299275"/>
            <a:ext cx="6622200" cy="36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Send some of the data to another computer for processing</a:t>
            </a:r>
            <a:endParaRPr b="0" i="0" sz="1800" u="none" cap="none" strike="noStrike">
              <a:solidFill>
                <a:schemeClr val="dk1"/>
              </a:solidFill>
              <a:latin typeface="Arial"/>
              <a:ea typeface="Arial"/>
              <a:cs typeface="Arial"/>
              <a:sym typeface="Arial"/>
            </a:endParaRPr>
          </a:p>
        </p:txBody>
      </p:sp>
      <p:sp>
        <p:nvSpPr>
          <p:cNvPr id="438" name="Google Shape;438;p47"/>
          <p:cNvSpPr txBox="1"/>
          <p:nvPr/>
        </p:nvSpPr>
        <p:spPr>
          <a:xfrm>
            <a:off x="659900" y="228637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7"/>
          <p:cNvSpPr/>
          <p:nvPr/>
        </p:nvSpPr>
        <p:spPr>
          <a:xfrm>
            <a:off x="362800" y="2816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40" name="Google Shape;440;p47"/>
          <p:cNvSpPr/>
          <p:nvPr/>
        </p:nvSpPr>
        <p:spPr>
          <a:xfrm>
            <a:off x="362800" y="2982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41" name="Google Shape;441;p47"/>
          <p:cNvSpPr/>
          <p:nvPr/>
        </p:nvSpPr>
        <p:spPr>
          <a:xfrm>
            <a:off x="362800" y="3149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42" name="Google Shape;442;p47"/>
          <p:cNvSpPr/>
          <p:nvPr/>
        </p:nvSpPr>
        <p:spPr>
          <a:xfrm>
            <a:off x="362800" y="37426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443" name="Google Shape;443;p47"/>
          <p:cNvSpPr/>
          <p:nvPr/>
        </p:nvSpPr>
        <p:spPr>
          <a:xfrm>
            <a:off x="362800" y="39091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444" name="Google Shape;444;p47"/>
          <p:cNvSpPr/>
          <p:nvPr/>
        </p:nvSpPr>
        <p:spPr>
          <a:xfrm>
            <a:off x="362800" y="40756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445" name="Google Shape;445;p47"/>
          <p:cNvSpPr/>
          <p:nvPr/>
        </p:nvSpPr>
        <p:spPr>
          <a:xfrm>
            <a:off x="2665050" y="25110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7"/>
          <p:cNvSpPr txBox="1"/>
          <p:nvPr/>
        </p:nvSpPr>
        <p:spPr>
          <a:xfrm>
            <a:off x="2317050" y="217942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447" name="Google Shape;447;p47"/>
          <p:cNvGrpSpPr/>
          <p:nvPr/>
        </p:nvGrpSpPr>
        <p:grpSpPr>
          <a:xfrm>
            <a:off x="3001925" y="3135775"/>
            <a:ext cx="900575" cy="786750"/>
            <a:chOff x="2469625" y="2804675"/>
            <a:chExt cx="900575" cy="786750"/>
          </a:xfrm>
        </p:grpSpPr>
        <p:sp>
          <p:nvSpPr>
            <p:cNvPr id="448" name="Google Shape;448;p47"/>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49" name="Google Shape;449;p47"/>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50" name="Google Shape;450;p47"/>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51" name="Google Shape;451;p47"/>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sp>
        <p:nvSpPr>
          <p:cNvPr id="452" name="Google Shape;452;p47"/>
          <p:cNvSpPr txBox="1"/>
          <p:nvPr/>
        </p:nvSpPr>
        <p:spPr>
          <a:xfrm>
            <a:off x="362800" y="215185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453" name="Google Shape;453;p47"/>
          <p:cNvSpPr txBox="1"/>
          <p:nvPr/>
        </p:nvSpPr>
        <p:spPr>
          <a:xfrm>
            <a:off x="570250" y="330340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454" name="Google Shape;454;p47"/>
          <p:cNvCxnSpPr/>
          <p:nvPr/>
        </p:nvCxnSpPr>
        <p:spPr>
          <a:xfrm>
            <a:off x="1499825" y="2909275"/>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455" name="Google Shape;455;p47"/>
          <p:cNvSpPr txBox="1"/>
          <p:nvPr/>
        </p:nvSpPr>
        <p:spPr>
          <a:xfrm>
            <a:off x="1576025" y="2715600"/>
            <a:ext cx="12930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0,1,2,3</a:t>
            </a:r>
            <a:endParaRPr b="0" i="0" sz="1400" u="none" cap="none" strike="noStrike">
              <a:solidFill>
                <a:srgbClr val="000000"/>
              </a:solidFill>
              <a:latin typeface="Arial"/>
              <a:ea typeface="Arial"/>
              <a:cs typeface="Arial"/>
              <a:sym typeface="Arial"/>
            </a:endParaRPr>
          </a:p>
        </p:txBody>
      </p:sp>
      <p:sp>
        <p:nvSpPr>
          <p:cNvPr id="456" name="Google Shape;456;p47"/>
          <p:cNvSpPr txBox="1"/>
          <p:nvPr/>
        </p:nvSpPr>
        <p:spPr>
          <a:xfrm>
            <a:off x="1430075" y="3210700"/>
            <a:ext cx="11997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1,2,3,4</a:t>
            </a:r>
            <a:endParaRPr b="0" i="0" sz="1400" u="none" cap="none" strike="noStrike">
              <a:solidFill>
                <a:srgbClr val="000000"/>
              </a:solidFill>
              <a:latin typeface="Arial"/>
              <a:ea typeface="Arial"/>
              <a:cs typeface="Arial"/>
              <a:sym typeface="Arial"/>
            </a:endParaRPr>
          </a:p>
        </p:txBody>
      </p:sp>
      <p:cxnSp>
        <p:nvCxnSpPr>
          <p:cNvPr id="457" name="Google Shape;457;p47"/>
          <p:cNvCxnSpPr/>
          <p:nvPr/>
        </p:nvCxnSpPr>
        <p:spPr>
          <a:xfrm rot="10800000">
            <a:off x="1499825" y="3037900"/>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458" name="Google Shape;458;p47"/>
          <p:cNvSpPr txBox="1"/>
          <p:nvPr/>
        </p:nvSpPr>
        <p:spPr>
          <a:xfrm>
            <a:off x="2962713" y="28162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59" name="Google Shape;459;p47"/>
          <p:cNvSpPr txBox="1"/>
          <p:nvPr/>
        </p:nvSpPr>
        <p:spPr>
          <a:xfrm>
            <a:off x="3567550" y="28162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60" name="Google Shape;460;p47"/>
          <p:cNvSpPr txBox="1"/>
          <p:nvPr/>
        </p:nvSpPr>
        <p:spPr>
          <a:xfrm>
            <a:off x="3543888" y="33934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61" name="Google Shape;461;p47"/>
          <p:cNvSpPr txBox="1"/>
          <p:nvPr/>
        </p:nvSpPr>
        <p:spPr>
          <a:xfrm>
            <a:off x="2962713" y="33623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62" name="Google Shape;462;p47"/>
          <p:cNvSpPr/>
          <p:nvPr/>
        </p:nvSpPr>
        <p:spPr>
          <a:xfrm>
            <a:off x="362800" y="3315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63" name="Google Shape;463;p47"/>
          <p:cNvSpPr/>
          <p:nvPr/>
        </p:nvSpPr>
        <p:spPr>
          <a:xfrm>
            <a:off x="4733200" y="1769050"/>
            <a:ext cx="4288800" cy="278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7"/>
          <p:cNvSpPr txBox="1"/>
          <p:nvPr/>
        </p:nvSpPr>
        <p:spPr>
          <a:xfrm>
            <a:off x="5176025" y="228637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7"/>
          <p:cNvSpPr/>
          <p:nvPr/>
        </p:nvSpPr>
        <p:spPr>
          <a:xfrm>
            <a:off x="4878925" y="2816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66" name="Google Shape;466;p47"/>
          <p:cNvSpPr/>
          <p:nvPr/>
        </p:nvSpPr>
        <p:spPr>
          <a:xfrm>
            <a:off x="4878925" y="2982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67" name="Google Shape;467;p47"/>
          <p:cNvSpPr/>
          <p:nvPr/>
        </p:nvSpPr>
        <p:spPr>
          <a:xfrm>
            <a:off x="4878925" y="3149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68" name="Google Shape;468;p47"/>
          <p:cNvSpPr/>
          <p:nvPr/>
        </p:nvSpPr>
        <p:spPr>
          <a:xfrm>
            <a:off x="7181175" y="25110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7"/>
          <p:cNvSpPr txBox="1"/>
          <p:nvPr/>
        </p:nvSpPr>
        <p:spPr>
          <a:xfrm>
            <a:off x="6675500" y="2130488"/>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470" name="Google Shape;470;p47"/>
          <p:cNvGrpSpPr/>
          <p:nvPr/>
        </p:nvGrpSpPr>
        <p:grpSpPr>
          <a:xfrm>
            <a:off x="7518050" y="3135775"/>
            <a:ext cx="900575" cy="786750"/>
            <a:chOff x="2469625" y="2804675"/>
            <a:chExt cx="900575" cy="786750"/>
          </a:xfrm>
        </p:grpSpPr>
        <p:sp>
          <p:nvSpPr>
            <p:cNvPr id="471" name="Google Shape;471;p47"/>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74" name="Google Shape;474;p47"/>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sp>
        <p:nvSpPr>
          <p:cNvPr id="475" name="Google Shape;475;p47"/>
          <p:cNvSpPr txBox="1"/>
          <p:nvPr/>
        </p:nvSpPr>
        <p:spPr>
          <a:xfrm>
            <a:off x="4878925" y="215185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476" name="Google Shape;476;p47"/>
          <p:cNvSpPr txBox="1"/>
          <p:nvPr/>
        </p:nvSpPr>
        <p:spPr>
          <a:xfrm>
            <a:off x="5086375" y="330340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7" name="Google Shape;477;p47"/>
          <p:cNvCxnSpPr/>
          <p:nvPr/>
        </p:nvCxnSpPr>
        <p:spPr>
          <a:xfrm>
            <a:off x="6015950" y="2909275"/>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478" name="Google Shape;478;p47"/>
          <p:cNvSpPr txBox="1"/>
          <p:nvPr/>
        </p:nvSpPr>
        <p:spPr>
          <a:xfrm>
            <a:off x="6092150" y="2715600"/>
            <a:ext cx="12930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4,5,6,7</a:t>
            </a:r>
            <a:endParaRPr b="0" i="0" sz="1400" u="none" cap="none" strike="noStrike">
              <a:solidFill>
                <a:srgbClr val="000000"/>
              </a:solidFill>
              <a:latin typeface="Arial"/>
              <a:ea typeface="Arial"/>
              <a:cs typeface="Arial"/>
              <a:sym typeface="Arial"/>
            </a:endParaRPr>
          </a:p>
        </p:txBody>
      </p:sp>
      <p:sp>
        <p:nvSpPr>
          <p:cNvPr id="479" name="Google Shape;479;p47"/>
          <p:cNvSpPr txBox="1"/>
          <p:nvPr/>
        </p:nvSpPr>
        <p:spPr>
          <a:xfrm>
            <a:off x="5946200" y="3210700"/>
            <a:ext cx="11997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5,6,7,8</a:t>
            </a:r>
            <a:endParaRPr b="0" i="0" sz="1400" u="none" cap="none" strike="noStrike">
              <a:solidFill>
                <a:srgbClr val="000000"/>
              </a:solidFill>
              <a:latin typeface="Arial"/>
              <a:ea typeface="Arial"/>
              <a:cs typeface="Arial"/>
              <a:sym typeface="Arial"/>
            </a:endParaRPr>
          </a:p>
        </p:txBody>
      </p:sp>
      <p:cxnSp>
        <p:nvCxnSpPr>
          <p:cNvPr id="480" name="Google Shape;480;p47"/>
          <p:cNvCxnSpPr/>
          <p:nvPr/>
        </p:nvCxnSpPr>
        <p:spPr>
          <a:xfrm rot="10800000">
            <a:off x="6015950" y="3037900"/>
            <a:ext cx="968700" cy="371700"/>
          </a:xfrm>
          <a:prstGeom prst="straightConnector1">
            <a:avLst/>
          </a:prstGeom>
          <a:noFill/>
          <a:ln cap="flat" cmpd="sng" w="9525">
            <a:solidFill>
              <a:schemeClr val="dk2"/>
            </a:solidFill>
            <a:prstDash val="solid"/>
            <a:round/>
            <a:headEnd len="sm" w="sm" type="none"/>
            <a:tailEnd len="med" w="med" type="triangle"/>
          </a:ln>
        </p:spPr>
      </p:cxnSp>
      <p:sp>
        <p:nvSpPr>
          <p:cNvPr id="481" name="Google Shape;481;p47"/>
          <p:cNvSpPr txBox="1"/>
          <p:nvPr/>
        </p:nvSpPr>
        <p:spPr>
          <a:xfrm>
            <a:off x="7478838" y="28162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82" name="Google Shape;482;p47"/>
          <p:cNvSpPr txBox="1"/>
          <p:nvPr/>
        </p:nvSpPr>
        <p:spPr>
          <a:xfrm>
            <a:off x="8059863" y="281620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83" name="Google Shape;483;p47"/>
          <p:cNvSpPr txBox="1"/>
          <p:nvPr/>
        </p:nvSpPr>
        <p:spPr>
          <a:xfrm>
            <a:off x="8059863" y="33623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84" name="Google Shape;484;p47"/>
          <p:cNvSpPr txBox="1"/>
          <p:nvPr/>
        </p:nvSpPr>
        <p:spPr>
          <a:xfrm>
            <a:off x="7478838" y="33623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485" name="Google Shape;485;p47"/>
          <p:cNvSpPr/>
          <p:nvPr/>
        </p:nvSpPr>
        <p:spPr>
          <a:xfrm>
            <a:off x="4878925" y="3315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86" name="Google Shape;486;p47"/>
          <p:cNvSpPr/>
          <p:nvPr/>
        </p:nvSpPr>
        <p:spPr>
          <a:xfrm flipH="1" rot="10800000">
            <a:off x="519950" y="4514800"/>
            <a:ext cx="5195100" cy="607800"/>
          </a:xfrm>
          <a:prstGeom prst="uturnArrow">
            <a:avLst>
              <a:gd fmla="val 27286" name="adj1"/>
              <a:gd fmla="val 24221"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7"/>
          <p:cNvSpPr txBox="1"/>
          <p:nvPr/>
        </p:nvSpPr>
        <p:spPr>
          <a:xfrm>
            <a:off x="757950" y="4660425"/>
            <a:ext cx="53040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Send data to remote computer via network: - 4,5,6,7</a:t>
            </a:r>
            <a:endParaRPr b="0" i="0" sz="1400" u="none" cap="none" strike="noStrike">
              <a:solidFill>
                <a:srgbClr val="000000"/>
              </a:solidFill>
              <a:latin typeface="Arial"/>
              <a:ea typeface="Arial"/>
              <a:cs typeface="Arial"/>
              <a:sym typeface="Arial"/>
            </a:endParaRPr>
          </a:p>
        </p:txBody>
      </p:sp>
      <p:sp>
        <p:nvSpPr>
          <p:cNvPr id="488" name="Google Shape;488;p47"/>
          <p:cNvSpPr txBox="1"/>
          <p:nvPr/>
        </p:nvSpPr>
        <p:spPr>
          <a:xfrm>
            <a:off x="1394800" y="1817020"/>
            <a:ext cx="12351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Computer 1</a:t>
            </a:r>
            <a:endParaRPr b="1" i="0" sz="1400" u="none" cap="none" strike="noStrike">
              <a:solidFill>
                <a:srgbClr val="000000"/>
              </a:solidFill>
              <a:latin typeface="Arial"/>
              <a:ea typeface="Arial"/>
              <a:cs typeface="Arial"/>
              <a:sym typeface="Arial"/>
            </a:endParaRPr>
          </a:p>
        </p:txBody>
      </p:sp>
      <p:sp>
        <p:nvSpPr>
          <p:cNvPr id="489" name="Google Shape;489;p47"/>
          <p:cNvSpPr txBox="1"/>
          <p:nvPr/>
        </p:nvSpPr>
        <p:spPr>
          <a:xfrm>
            <a:off x="6128300" y="1817020"/>
            <a:ext cx="12351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Computer 2</a:t>
            </a:r>
            <a:endParaRPr b="1" i="0" sz="1400" u="none" cap="none" strike="noStrike">
              <a:solidFill>
                <a:srgbClr val="000000"/>
              </a:solidFill>
              <a:latin typeface="Arial"/>
              <a:ea typeface="Arial"/>
              <a:cs typeface="Arial"/>
              <a:sym typeface="Arial"/>
            </a:endParaRPr>
          </a:p>
        </p:txBody>
      </p:sp>
      <p:pic>
        <p:nvPicPr>
          <p:cNvPr id="490" name="Google Shape;490;p47"/>
          <p:cNvPicPr preferRelativeResize="0"/>
          <p:nvPr/>
        </p:nvPicPr>
        <p:blipFill rotWithShape="1">
          <a:blip r:embed="rId3">
            <a:alphaModFix/>
          </a:blip>
          <a:srcRect b="0" l="0" r="0" t="0"/>
          <a:stretch/>
        </p:blipFill>
        <p:spPr>
          <a:xfrm>
            <a:off x="5031325" y="4551125"/>
            <a:ext cx="467100" cy="467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8"/>
          <p:cNvSpPr/>
          <p:nvPr/>
        </p:nvSpPr>
        <p:spPr>
          <a:xfrm>
            <a:off x="217075" y="1769050"/>
            <a:ext cx="4421700" cy="278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8"/>
          <p:cNvSpPr/>
          <p:nvPr/>
        </p:nvSpPr>
        <p:spPr>
          <a:xfrm>
            <a:off x="2629774" y="743774"/>
            <a:ext cx="6002700" cy="5040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Parallel example - multiple servers</a:t>
            </a:r>
            <a:endParaRPr b="0" i="0" sz="2800" u="none" cap="none" strike="noStrike">
              <a:solidFill>
                <a:schemeClr val="dk1"/>
              </a:solidFill>
              <a:latin typeface="Arial"/>
              <a:ea typeface="Arial"/>
              <a:cs typeface="Arial"/>
              <a:sym typeface="Arial"/>
            </a:endParaRPr>
          </a:p>
        </p:txBody>
      </p:sp>
      <p:sp>
        <p:nvSpPr>
          <p:cNvPr id="497" name="Google Shape;497;p48"/>
          <p:cNvSpPr/>
          <p:nvPr/>
        </p:nvSpPr>
        <p:spPr>
          <a:xfrm>
            <a:off x="274479" y="1146875"/>
            <a:ext cx="8622000" cy="2715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4256"/>
                </a:solidFill>
                <a:latin typeface="Arimo"/>
                <a:ea typeface="Arimo"/>
                <a:cs typeface="Arimo"/>
                <a:sym typeface="Arimo"/>
              </a:rPr>
              <a:t>The results have to be sent back. The arrival will not be synched with whatever Computer1 might be doing at the time.</a:t>
            </a:r>
            <a:endParaRPr b="0" i="0" sz="1800" u="none" cap="none" strike="noStrike">
              <a:solidFill>
                <a:schemeClr val="dk1"/>
              </a:solidFill>
              <a:latin typeface="Arial"/>
              <a:ea typeface="Arial"/>
              <a:cs typeface="Arial"/>
              <a:sym typeface="Arial"/>
            </a:endParaRPr>
          </a:p>
        </p:txBody>
      </p:sp>
      <p:sp>
        <p:nvSpPr>
          <p:cNvPr id="498" name="Google Shape;498;p48"/>
          <p:cNvSpPr txBox="1"/>
          <p:nvPr/>
        </p:nvSpPr>
        <p:spPr>
          <a:xfrm>
            <a:off x="659900" y="228637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8"/>
          <p:cNvSpPr/>
          <p:nvPr/>
        </p:nvSpPr>
        <p:spPr>
          <a:xfrm>
            <a:off x="342550" y="2571113"/>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00" name="Google Shape;500;p48"/>
          <p:cNvSpPr/>
          <p:nvPr/>
        </p:nvSpPr>
        <p:spPr>
          <a:xfrm>
            <a:off x="342550" y="27541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01" name="Google Shape;501;p48"/>
          <p:cNvSpPr/>
          <p:nvPr/>
        </p:nvSpPr>
        <p:spPr>
          <a:xfrm>
            <a:off x="342550" y="29206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02" name="Google Shape;502;p48"/>
          <p:cNvSpPr/>
          <p:nvPr/>
        </p:nvSpPr>
        <p:spPr>
          <a:xfrm>
            <a:off x="362800" y="37426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997</a:t>
            </a:r>
            <a:endParaRPr b="0" i="0" sz="1400" u="none" cap="none" strike="noStrike">
              <a:solidFill>
                <a:srgbClr val="000000"/>
              </a:solidFill>
              <a:latin typeface="Arial"/>
              <a:ea typeface="Arial"/>
              <a:cs typeface="Arial"/>
              <a:sym typeface="Arial"/>
            </a:endParaRPr>
          </a:p>
        </p:txBody>
      </p:sp>
      <p:sp>
        <p:nvSpPr>
          <p:cNvPr id="503" name="Google Shape;503;p48"/>
          <p:cNvSpPr/>
          <p:nvPr/>
        </p:nvSpPr>
        <p:spPr>
          <a:xfrm>
            <a:off x="362800" y="39091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998</a:t>
            </a:r>
            <a:endParaRPr b="0" i="0" sz="1400" u="none" cap="none" strike="noStrike">
              <a:solidFill>
                <a:srgbClr val="000000"/>
              </a:solidFill>
              <a:latin typeface="Arial"/>
              <a:ea typeface="Arial"/>
              <a:cs typeface="Arial"/>
              <a:sym typeface="Arial"/>
            </a:endParaRPr>
          </a:p>
        </p:txBody>
      </p:sp>
      <p:sp>
        <p:nvSpPr>
          <p:cNvPr id="504" name="Google Shape;504;p48"/>
          <p:cNvSpPr/>
          <p:nvPr/>
        </p:nvSpPr>
        <p:spPr>
          <a:xfrm>
            <a:off x="362800" y="40756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999</a:t>
            </a:r>
            <a:endParaRPr b="0" i="0" sz="1400" u="none" cap="none" strike="noStrike">
              <a:solidFill>
                <a:srgbClr val="000000"/>
              </a:solidFill>
              <a:latin typeface="Arial"/>
              <a:ea typeface="Arial"/>
              <a:cs typeface="Arial"/>
              <a:sym typeface="Arial"/>
            </a:endParaRPr>
          </a:p>
        </p:txBody>
      </p:sp>
      <p:sp>
        <p:nvSpPr>
          <p:cNvPr id="505" name="Google Shape;505;p48"/>
          <p:cNvSpPr/>
          <p:nvPr/>
        </p:nvSpPr>
        <p:spPr>
          <a:xfrm>
            <a:off x="2665050" y="25110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8"/>
          <p:cNvSpPr txBox="1"/>
          <p:nvPr/>
        </p:nvSpPr>
        <p:spPr>
          <a:xfrm>
            <a:off x="2317050" y="217942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507" name="Google Shape;507;p48"/>
          <p:cNvGrpSpPr/>
          <p:nvPr/>
        </p:nvGrpSpPr>
        <p:grpSpPr>
          <a:xfrm>
            <a:off x="3001925" y="3135775"/>
            <a:ext cx="900575" cy="786750"/>
            <a:chOff x="2469625" y="2804675"/>
            <a:chExt cx="900575" cy="786750"/>
          </a:xfrm>
        </p:grpSpPr>
        <p:sp>
          <p:nvSpPr>
            <p:cNvPr id="508" name="Google Shape;508;p48"/>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8"/>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8"/>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8"/>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2" name="Google Shape;512;p48"/>
          <p:cNvSpPr txBox="1"/>
          <p:nvPr/>
        </p:nvSpPr>
        <p:spPr>
          <a:xfrm>
            <a:off x="342550" y="1906763"/>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513" name="Google Shape;513;p48"/>
          <p:cNvSpPr txBox="1"/>
          <p:nvPr/>
        </p:nvSpPr>
        <p:spPr>
          <a:xfrm>
            <a:off x="570250" y="343885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14" name="Google Shape;514;p48"/>
          <p:cNvSpPr txBox="1"/>
          <p:nvPr/>
        </p:nvSpPr>
        <p:spPr>
          <a:xfrm>
            <a:off x="2962713" y="3362350"/>
            <a:ext cx="4671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Arial"/>
              <a:ea typeface="Arial"/>
              <a:cs typeface="Arial"/>
              <a:sym typeface="Arial"/>
            </a:endParaRPr>
          </a:p>
        </p:txBody>
      </p:sp>
      <p:sp>
        <p:nvSpPr>
          <p:cNvPr id="515" name="Google Shape;515;p48"/>
          <p:cNvSpPr/>
          <p:nvPr/>
        </p:nvSpPr>
        <p:spPr>
          <a:xfrm>
            <a:off x="342550" y="30871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16" name="Google Shape;516;p48"/>
          <p:cNvSpPr/>
          <p:nvPr/>
        </p:nvSpPr>
        <p:spPr>
          <a:xfrm>
            <a:off x="4733200" y="1769050"/>
            <a:ext cx="4421700" cy="278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8"/>
          <p:cNvSpPr txBox="1"/>
          <p:nvPr/>
        </p:nvSpPr>
        <p:spPr>
          <a:xfrm>
            <a:off x="5176025" y="2286375"/>
            <a:ext cx="274800" cy="2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8"/>
          <p:cNvSpPr/>
          <p:nvPr/>
        </p:nvSpPr>
        <p:spPr>
          <a:xfrm>
            <a:off x="4878925" y="2816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19" name="Google Shape;519;p48"/>
          <p:cNvSpPr/>
          <p:nvPr/>
        </p:nvSpPr>
        <p:spPr>
          <a:xfrm>
            <a:off x="4878925" y="2982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520" name="Google Shape;520;p48"/>
          <p:cNvSpPr/>
          <p:nvPr/>
        </p:nvSpPr>
        <p:spPr>
          <a:xfrm>
            <a:off x="4878925" y="31492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521" name="Google Shape;521;p48"/>
          <p:cNvSpPr/>
          <p:nvPr/>
        </p:nvSpPr>
        <p:spPr>
          <a:xfrm>
            <a:off x="7181175" y="2511075"/>
            <a:ext cx="1489800" cy="1947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8"/>
          <p:cNvSpPr txBox="1"/>
          <p:nvPr/>
        </p:nvSpPr>
        <p:spPr>
          <a:xfrm>
            <a:off x="6833175" y="2179425"/>
            <a:ext cx="23850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 with 4 compute cores</a:t>
            </a:r>
            <a:endParaRPr b="0" i="0" sz="1400" u="none" cap="none" strike="noStrike">
              <a:solidFill>
                <a:srgbClr val="000000"/>
              </a:solidFill>
              <a:latin typeface="Arial"/>
              <a:ea typeface="Arial"/>
              <a:cs typeface="Arial"/>
              <a:sym typeface="Arial"/>
            </a:endParaRPr>
          </a:p>
        </p:txBody>
      </p:sp>
      <p:grpSp>
        <p:nvGrpSpPr>
          <p:cNvPr id="523" name="Google Shape;523;p48"/>
          <p:cNvGrpSpPr/>
          <p:nvPr/>
        </p:nvGrpSpPr>
        <p:grpSpPr>
          <a:xfrm>
            <a:off x="7475788" y="3135775"/>
            <a:ext cx="900575" cy="786750"/>
            <a:chOff x="2469625" y="2804675"/>
            <a:chExt cx="900575" cy="786750"/>
          </a:xfrm>
        </p:grpSpPr>
        <p:sp>
          <p:nvSpPr>
            <p:cNvPr id="524" name="Google Shape;524;p48"/>
            <p:cNvSpPr/>
            <p:nvPr/>
          </p:nvSpPr>
          <p:spPr>
            <a:xfrm>
              <a:off x="3032100"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8"/>
            <p:cNvSpPr/>
            <p:nvPr/>
          </p:nvSpPr>
          <p:spPr>
            <a:xfrm>
              <a:off x="2469625" y="330102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8"/>
            <p:cNvSpPr/>
            <p:nvPr/>
          </p:nvSpPr>
          <p:spPr>
            <a:xfrm>
              <a:off x="2469625"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8"/>
            <p:cNvSpPr/>
            <p:nvPr/>
          </p:nvSpPr>
          <p:spPr>
            <a:xfrm>
              <a:off x="3032100" y="2804675"/>
              <a:ext cx="338100" cy="290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 name="Google Shape;528;p48"/>
          <p:cNvSpPr txBox="1"/>
          <p:nvPr/>
        </p:nvSpPr>
        <p:spPr>
          <a:xfrm>
            <a:off x="4878925" y="2151850"/>
            <a:ext cx="10725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p:txBody>
      </p:sp>
      <p:sp>
        <p:nvSpPr>
          <p:cNvPr id="529" name="Google Shape;529;p48"/>
          <p:cNvSpPr txBox="1"/>
          <p:nvPr/>
        </p:nvSpPr>
        <p:spPr>
          <a:xfrm>
            <a:off x="5086375" y="3303400"/>
            <a:ext cx="617100" cy="1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8"/>
          <p:cNvSpPr/>
          <p:nvPr/>
        </p:nvSpPr>
        <p:spPr>
          <a:xfrm>
            <a:off x="4878925" y="3315700"/>
            <a:ext cx="1032000" cy="166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531" name="Google Shape;531;p48"/>
          <p:cNvSpPr/>
          <p:nvPr/>
        </p:nvSpPr>
        <p:spPr>
          <a:xfrm rot="10800000">
            <a:off x="519950" y="4514800"/>
            <a:ext cx="5195100" cy="607800"/>
          </a:xfrm>
          <a:prstGeom prst="uturnArrow">
            <a:avLst>
              <a:gd fmla="val 27286" name="adj1"/>
              <a:gd fmla="val 24221"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8"/>
          <p:cNvSpPr txBox="1"/>
          <p:nvPr/>
        </p:nvSpPr>
        <p:spPr>
          <a:xfrm>
            <a:off x="1149100" y="4660425"/>
            <a:ext cx="53040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Send results back:- 5,6,7,8</a:t>
            </a:r>
            <a:endParaRPr b="0" i="0" sz="1400" u="none" cap="none" strike="noStrike">
              <a:solidFill>
                <a:srgbClr val="000000"/>
              </a:solidFill>
              <a:latin typeface="Arial"/>
              <a:ea typeface="Arial"/>
              <a:cs typeface="Arial"/>
              <a:sym typeface="Arial"/>
            </a:endParaRPr>
          </a:p>
        </p:txBody>
      </p:sp>
      <p:sp>
        <p:nvSpPr>
          <p:cNvPr id="533" name="Google Shape;533;p48"/>
          <p:cNvSpPr txBox="1"/>
          <p:nvPr/>
        </p:nvSpPr>
        <p:spPr>
          <a:xfrm>
            <a:off x="1394800" y="1817020"/>
            <a:ext cx="12351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Computer 1</a:t>
            </a:r>
            <a:endParaRPr b="1" i="0" sz="1400" u="none" cap="none" strike="noStrike">
              <a:solidFill>
                <a:srgbClr val="000000"/>
              </a:solidFill>
              <a:latin typeface="Arial"/>
              <a:ea typeface="Arial"/>
              <a:cs typeface="Arial"/>
              <a:sym typeface="Arial"/>
            </a:endParaRPr>
          </a:p>
        </p:txBody>
      </p:sp>
      <p:sp>
        <p:nvSpPr>
          <p:cNvPr id="534" name="Google Shape;534;p48"/>
          <p:cNvSpPr txBox="1"/>
          <p:nvPr/>
        </p:nvSpPr>
        <p:spPr>
          <a:xfrm>
            <a:off x="6128300" y="1817020"/>
            <a:ext cx="12351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Computer 2</a:t>
            </a:r>
            <a:endParaRPr b="1" i="0" sz="1400" u="none" cap="none" strike="noStrike">
              <a:solidFill>
                <a:srgbClr val="000000"/>
              </a:solidFill>
              <a:latin typeface="Arial"/>
              <a:ea typeface="Arial"/>
              <a:cs typeface="Arial"/>
              <a:sym typeface="Arial"/>
            </a:endParaRPr>
          </a:p>
        </p:txBody>
      </p:sp>
      <p:pic>
        <p:nvPicPr>
          <p:cNvPr id="535" name="Google Shape;535;p48"/>
          <p:cNvPicPr preferRelativeResize="0"/>
          <p:nvPr/>
        </p:nvPicPr>
        <p:blipFill rotWithShape="1">
          <a:blip r:embed="rId3">
            <a:alphaModFix/>
          </a:blip>
          <a:srcRect b="0" l="0" r="0" t="0"/>
          <a:stretch/>
        </p:blipFill>
        <p:spPr>
          <a:xfrm rot="10800000">
            <a:off x="3390950" y="4585150"/>
            <a:ext cx="467100" cy="46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49"/>
          <p:cNvPicPr preferRelativeResize="0"/>
          <p:nvPr/>
        </p:nvPicPr>
        <p:blipFill rotWithShape="1">
          <a:blip r:embed="rId3">
            <a:alphaModFix/>
          </a:blip>
          <a:srcRect b="0" l="0" r="0" t="0"/>
          <a:stretch/>
        </p:blipFill>
        <p:spPr>
          <a:xfrm>
            <a:off x="838800" y="4400550"/>
            <a:ext cx="852000" cy="638175"/>
          </a:xfrm>
          <a:prstGeom prst="rect">
            <a:avLst/>
          </a:prstGeom>
          <a:noFill/>
          <a:ln>
            <a:noFill/>
          </a:ln>
        </p:spPr>
      </p:pic>
      <p:sp>
        <p:nvSpPr>
          <p:cNvPr id="541" name="Google Shape;541;p49"/>
          <p:cNvSpPr/>
          <p:nvPr/>
        </p:nvSpPr>
        <p:spPr>
          <a:xfrm>
            <a:off x="440800" y="873025"/>
            <a:ext cx="8445900" cy="11370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74256"/>
                </a:solidFill>
                <a:latin typeface="Arimo"/>
                <a:ea typeface="Arimo"/>
                <a:cs typeface="Arimo"/>
                <a:sym typeface="Arimo"/>
              </a:rPr>
              <a:t>Message passing lets us scale up the number of computers we can use</a:t>
            </a:r>
            <a:endParaRPr b="0" i="0" sz="2400" u="none" cap="none" strike="noStrike">
              <a:solidFill>
                <a:schemeClr val="dk1"/>
              </a:solidFill>
              <a:latin typeface="Arial"/>
              <a:ea typeface="Arial"/>
              <a:cs typeface="Arial"/>
              <a:sym typeface="Arial"/>
            </a:endParaRPr>
          </a:p>
        </p:txBody>
      </p:sp>
      <p:sp>
        <p:nvSpPr>
          <p:cNvPr id="542" name="Google Shape;542;p49"/>
          <p:cNvSpPr/>
          <p:nvPr/>
        </p:nvSpPr>
        <p:spPr>
          <a:xfrm>
            <a:off x="611050" y="1649475"/>
            <a:ext cx="7553700" cy="2095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4256"/>
                </a:solidFill>
                <a:latin typeface="Arimo"/>
                <a:ea typeface="Arimo"/>
                <a:cs typeface="Arimo"/>
                <a:sym typeface="Arimo"/>
              </a:rPr>
              <a:t>But the time to send data and receive results can make a big difference to our program performance. There are many questions to ask:</a:t>
            </a:r>
            <a:endParaRPr b="0" i="0" sz="1400" u="none" cap="none" strike="noStrike">
              <a:solidFill>
                <a:srgbClr val="074256"/>
              </a:solidFill>
              <a:latin typeface="Arimo"/>
              <a:ea typeface="Arimo"/>
              <a:cs typeface="Arimo"/>
              <a:sym typeface="Arimo"/>
            </a:endParaRPr>
          </a:p>
          <a:p>
            <a:pPr indent="-317500" lvl="0" marL="457200" marR="0" rtl="0" algn="l">
              <a:lnSpc>
                <a:spcPct val="100000"/>
              </a:lnSpc>
              <a:spcBef>
                <a:spcPts val="0"/>
              </a:spcBef>
              <a:spcAft>
                <a:spcPts val="0"/>
              </a:spcAft>
              <a:buClr>
                <a:srgbClr val="074256"/>
              </a:buClr>
              <a:buSzPts val="1400"/>
              <a:buFont typeface="Arimo"/>
              <a:buChar char="-"/>
            </a:pPr>
            <a:r>
              <a:rPr b="0" i="0" lang="en" sz="1400" u="none" cap="none" strike="noStrike">
                <a:solidFill>
                  <a:srgbClr val="074256"/>
                </a:solidFill>
                <a:latin typeface="Arimo"/>
                <a:ea typeface="Arimo"/>
                <a:cs typeface="Arimo"/>
                <a:sym typeface="Arimo"/>
              </a:rPr>
              <a:t>How much data do we send in a message?</a:t>
            </a:r>
            <a:endParaRPr b="0" i="0" sz="1400" u="none" cap="none" strike="noStrike">
              <a:solidFill>
                <a:srgbClr val="074256"/>
              </a:solidFill>
              <a:latin typeface="Arimo"/>
              <a:ea typeface="Arimo"/>
              <a:cs typeface="Arimo"/>
              <a:sym typeface="Arimo"/>
            </a:endParaRPr>
          </a:p>
          <a:p>
            <a:pPr indent="-317500" lvl="1" marL="914400" marR="0" rtl="0" algn="l">
              <a:lnSpc>
                <a:spcPct val="100000"/>
              </a:lnSpc>
              <a:spcBef>
                <a:spcPts val="0"/>
              </a:spcBef>
              <a:spcAft>
                <a:spcPts val="0"/>
              </a:spcAft>
              <a:buClr>
                <a:srgbClr val="074256"/>
              </a:buClr>
              <a:buSzPts val="1400"/>
              <a:buFont typeface="Arimo"/>
              <a:buChar char="-"/>
            </a:pPr>
            <a:r>
              <a:rPr b="0" i="0" lang="en" sz="1400" u="none" cap="none" strike="noStrike">
                <a:solidFill>
                  <a:srgbClr val="074256"/>
                </a:solidFill>
                <a:latin typeface="Arimo"/>
                <a:ea typeface="Arimo"/>
                <a:cs typeface="Arimo"/>
                <a:sym typeface="Arimo"/>
              </a:rPr>
              <a:t>In our example, if we had 10 computers it might make sense to send 100 values</a:t>
            </a:r>
            <a:endParaRPr b="0" i="0" sz="1400" u="none" cap="none" strike="noStrike">
              <a:solidFill>
                <a:srgbClr val="074256"/>
              </a:solidFill>
              <a:latin typeface="Arimo"/>
              <a:ea typeface="Arimo"/>
              <a:cs typeface="Arimo"/>
              <a:sym typeface="Arimo"/>
            </a:endParaRPr>
          </a:p>
          <a:p>
            <a:pPr indent="-317500" lvl="1" marL="914400" marR="0" rtl="0" algn="l">
              <a:lnSpc>
                <a:spcPct val="100000"/>
              </a:lnSpc>
              <a:spcBef>
                <a:spcPts val="0"/>
              </a:spcBef>
              <a:spcAft>
                <a:spcPts val="0"/>
              </a:spcAft>
              <a:buClr>
                <a:srgbClr val="074256"/>
              </a:buClr>
              <a:buSzPts val="1400"/>
              <a:buFont typeface="Arimo"/>
              <a:buChar char="-"/>
            </a:pPr>
            <a:r>
              <a:rPr b="0" i="0" lang="en" sz="1400" u="none" cap="none" strike="noStrike">
                <a:solidFill>
                  <a:srgbClr val="074256"/>
                </a:solidFill>
                <a:latin typeface="Arimo"/>
                <a:ea typeface="Arimo"/>
                <a:cs typeface="Arimo"/>
                <a:sym typeface="Arimo"/>
              </a:rPr>
              <a:t>But if your program is using all the memory in the computer, then there may not be enough space for buffers to store the message</a:t>
            </a:r>
            <a:endParaRPr b="0" i="0" sz="14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4256"/>
              </a:solidFill>
              <a:latin typeface="Arimo"/>
              <a:ea typeface="Arimo"/>
              <a:cs typeface="Arimo"/>
              <a:sym typeface="Arimo"/>
            </a:endParaRPr>
          </a:p>
          <a:p>
            <a:pPr indent="-317500" lvl="0" marL="457200" marR="0" rtl="0" algn="l">
              <a:lnSpc>
                <a:spcPct val="100000"/>
              </a:lnSpc>
              <a:spcBef>
                <a:spcPts val="0"/>
              </a:spcBef>
              <a:spcAft>
                <a:spcPts val="0"/>
              </a:spcAft>
              <a:buClr>
                <a:srgbClr val="074256"/>
              </a:buClr>
              <a:buSzPts val="1400"/>
              <a:buFont typeface="Arimo"/>
              <a:buChar char="-"/>
            </a:pPr>
            <a:r>
              <a:rPr b="0" i="0" lang="en" sz="1400" u="none" cap="none" strike="noStrike">
                <a:solidFill>
                  <a:srgbClr val="074256"/>
                </a:solidFill>
                <a:latin typeface="Arimo"/>
                <a:ea typeface="Arimo"/>
                <a:cs typeface="Arimo"/>
                <a:sym typeface="Arimo"/>
              </a:rPr>
              <a:t>There has to be a way for the program to synchronise all the results coming back.</a:t>
            </a:r>
            <a:endParaRPr b="0" i="0" sz="1400" u="none" cap="none" strike="noStrike">
              <a:solidFill>
                <a:srgbClr val="074256"/>
              </a:solidFill>
              <a:latin typeface="Arimo"/>
              <a:ea typeface="Arimo"/>
              <a:cs typeface="Arimo"/>
              <a:sym typeface="Arimo"/>
            </a:endParaRPr>
          </a:p>
          <a:p>
            <a:pPr indent="-317500" lvl="0" marL="457200" marR="0" rtl="0" algn="l">
              <a:lnSpc>
                <a:spcPct val="100000"/>
              </a:lnSpc>
              <a:spcBef>
                <a:spcPts val="0"/>
              </a:spcBef>
              <a:spcAft>
                <a:spcPts val="0"/>
              </a:spcAft>
              <a:buClr>
                <a:srgbClr val="074256"/>
              </a:buClr>
              <a:buSzPts val="1400"/>
              <a:buFont typeface="Arimo"/>
              <a:buChar char="-"/>
            </a:pPr>
            <a:r>
              <a:rPr b="0" i="0" lang="en" sz="1400" u="none" cap="none" strike="noStrike">
                <a:solidFill>
                  <a:srgbClr val="074256"/>
                </a:solidFill>
                <a:latin typeface="Arimo"/>
                <a:ea typeface="Arimo"/>
                <a:cs typeface="Arimo"/>
                <a:sym typeface="Arimo"/>
              </a:rPr>
              <a:t>Message passing libraries such as</a:t>
            </a:r>
            <a:r>
              <a:rPr b="1" i="0" lang="en" sz="1400" u="none" cap="none" strike="noStrike">
                <a:solidFill>
                  <a:srgbClr val="074256"/>
                </a:solidFill>
                <a:latin typeface="Arimo"/>
                <a:ea typeface="Arimo"/>
                <a:cs typeface="Arimo"/>
                <a:sym typeface="Arimo"/>
              </a:rPr>
              <a:t> Message Passing Interface</a:t>
            </a:r>
            <a:r>
              <a:rPr b="0" i="0" lang="en" sz="1400" u="none" cap="none" strike="noStrike">
                <a:solidFill>
                  <a:srgbClr val="074256"/>
                </a:solidFill>
                <a:latin typeface="Arimo"/>
                <a:ea typeface="Arimo"/>
                <a:cs typeface="Arimo"/>
                <a:sym typeface="Arimo"/>
              </a:rPr>
              <a:t> (</a:t>
            </a:r>
            <a:r>
              <a:rPr b="1" i="0" lang="en" sz="1400" u="none" cap="none" strike="noStrike">
                <a:solidFill>
                  <a:srgbClr val="074256"/>
                </a:solidFill>
                <a:latin typeface="Arimo"/>
                <a:ea typeface="Arimo"/>
                <a:cs typeface="Arimo"/>
                <a:sym typeface="Arimo"/>
              </a:rPr>
              <a:t>MPI)</a:t>
            </a:r>
            <a:r>
              <a:rPr b="0" i="0" lang="en" sz="1400" u="none" cap="none" strike="noStrike">
                <a:solidFill>
                  <a:srgbClr val="074256"/>
                </a:solidFill>
                <a:latin typeface="Arimo"/>
                <a:ea typeface="Arimo"/>
                <a:cs typeface="Arimo"/>
                <a:sym typeface="Arimo"/>
              </a:rPr>
              <a:t> will do these tasks for you</a:t>
            </a:r>
            <a:endParaRPr b="0" i="0" sz="1400" u="none" cap="none" strike="noStrike">
              <a:solidFill>
                <a:srgbClr val="074256"/>
              </a:solidFill>
              <a:latin typeface="Arimo"/>
              <a:ea typeface="Arimo"/>
              <a:cs typeface="Arimo"/>
              <a:sym typeface="Arimo"/>
            </a:endParaRPr>
          </a:p>
          <a:p>
            <a:pPr indent="-317500" lvl="0" marL="457200" marR="0" rtl="0" algn="l">
              <a:lnSpc>
                <a:spcPct val="100000"/>
              </a:lnSpc>
              <a:spcBef>
                <a:spcPts val="0"/>
              </a:spcBef>
              <a:spcAft>
                <a:spcPts val="0"/>
              </a:spcAft>
              <a:buClr>
                <a:srgbClr val="074256"/>
              </a:buClr>
              <a:buSzPts val="1400"/>
              <a:buFont typeface="Arimo"/>
              <a:buChar char="-"/>
            </a:pPr>
            <a:r>
              <a:t/>
            </a:r>
            <a:endParaRPr b="0" i="0" sz="14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4256"/>
                </a:solidFill>
                <a:latin typeface="Arimo"/>
                <a:ea typeface="Arimo"/>
                <a:cs typeface="Arimo"/>
                <a:sym typeface="Arimo"/>
              </a:rPr>
              <a:t>A </a:t>
            </a:r>
            <a:r>
              <a:rPr b="0" i="0" lang="en" sz="1400" u="sng" cap="none" strike="noStrike">
                <a:solidFill>
                  <a:srgbClr val="074256"/>
                </a:solidFill>
                <a:latin typeface="Arimo"/>
                <a:ea typeface="Arimo"/>
                <a:cs typeface="Arimo"/>
                <a:sym typeface="Arimo"/>
              </a:rPr>
              <a:t>slow link</a:t>
            </a:r>
            <a:r>
              <a:rPr b="0" i="0" lang="en" sz="1400" u="none" cap="none" strike="noStrike">
                <a:solidFill>
                  <a:srgbClr val="074256"/>
                </a:solidFill>
                <a:latin typeface="Arimo"/>
                <a:ea typeface="Arimo"/>
                <a:cs typeface="Arimo"/>
                <a:sym typeface="Arimo"/>
              </a:rPr>
              <a:t> or a </a:t>
            </a:r>
            <a:r>
              <a:rPr b="0" i="0" lang="en" sz="1400" u="sng" cap="none" strike="noStrike">
                <a:solidFill>
                  <a:srgbClr val="074256"/>
                </a:solidFill>
                <a:latin typeface="Arimo"/>
                <a:ea typeface="Arimo"/>
                <a:cs typeface="Arimo"/>
                <a:sym typeface="Arimo"/>
              </a:rPr>
              <a:t>poor parallel algorithm</a:t>
            </a:r>
            <a:r>
              <a:rPr b="0" i="0" lang="en" sz="1400" u="none" cap="none" strike="noStrike">
                <a:solidFill>
                  <a:srgbClr val="074256"/>
                </a:solidFill>
                <a:latin typeface="Arimo"/>
                <a:ea typeface="Arimo"/>
                <a:cs typeface="Arimo"/>
                <a:sym typeface="Arimo"/>
              </a:rPr>
              <a:t> can make the computers wait for data to process. This can be measured with diagnostic tools..</a:t>
            </a:r>
            <a:endParaRPr b="0" i="0" sz="1400" u="none" cap="none" strike="noStrike">
              <a:solidFill>
                <a:srgbClr val="074256"/>
              </a:solidFill>
              <a:latin typeface="Arimo"/>
              <a:ea typeface="Arimo"/>
              <a:cs typeface="Arimo"/>
              <a:sym typeface="Arimo"/>
            </a:endParaRPr>
          </a:p>
        </p:txBody>
      </p:sp>
      <p:pic>
        <p:nvPicPr>
          <p:cNvPr id="543" name="Google Shape;543;p49"/>
          <p:cNvPicPr preferRelativeResize="0"/>
          <p:nvPr/>
        </p:nvPicPr>
        <p:blipFill rotWithShape="1">
          <a:blip r:embed="rId4">
            <a:alphaModFix/>
          </a:blip>
          <a:srcRect b="0" l="0" r="0" t="0"/>
          <a:stretch/>
        </p:blipFill>
        <p:spPr>
          <a:xfrm>
            <a:off x="6669075" y="4371975"/>
            <a:ext cx="1453450" cy="695325"/>
          </a:xfrm>
          <a:prstGeom prst="rect">
            <a:avLst/>
          </a:prstGeom>
          <a:noFill/>
          <a:ln>
            <a:noFill/>
          </a:ln>
        </p:spPr>
      </p:pic>
      <p:sp>
        <p:nvSpPr>
          <p:cNvPr id="544" name="Google Shape;544;p49"/>
          <p:cNvSpPr/>
          <p:nvPr/>
        </p:nvSpPr>
        <p:spPr>
          <a:xfrm>
            <a:off x="1839350" y="4719025"/>
            <a:ext cx="4519200" cy="14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0"/>
          <p:cNvPicPr preferRelativeResize="0"/>
          <p:nvPr/>
        </p:nvPicPr>
        <p:blipFill rotWithShape="1">
          <a:blip r:embed="rId3">
            <a:alphaModFix/>
          </a:blip>
          <a:srcRect b="-6149" l="0" r="0" t="6149"/>
          <a:stretch/>
        </p:blipFill>
        <p:spPr>
          <a:xfrm>
            <a:off x="962025" y="1609725"/>
            <a:ext cx="6800850" cy="3714750"/>
          </a:xfrm>
          <a:prstGeom prst="rect">
            <a:avLst/>
          </a:prstGeom>
          <a:noFill/>
          <a:ln>
            <a:noFill/>
          </a:ln>
        </p:spPr>
      </p:pic>
      <p:sp>
        <p:nvSpPr>
          <p:cNvPr id="550" name="Google Shape;550;p50"/>
          <p:cNvSpPr txBox="1"/>
          <p:nvPr/>
        </p:nvSpPr>
        <p:spPr>
          <a:xfrm>
            <a:off x="1920000" y="790575"/>
            <a:ext cx="5304000" cy="6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 </a:t>
            </a:r>
            <a:r>
              <a:rPr b="0" i="1" lang="en" sz="1800" u="none" cap="none" strike="noStrike">
                <a:solidFill>
                  <a:srgbClr val="000000"/>
                </a:solidFill>
                <a:latin typeface="Arial"/>
                <a:ea typeface="Arial"/>
                <a:cs typeface="Arial"/>
                <a:sym typeface="Arial"/>
              </a:rPr>
              <a:t>good</a:t>
            </a:r>
            <a:r>
              <a:rPr b="0" i="0" lang="en" sz="1800" u="none" cap="none" strike="noStrike">
                <a:solidFill>
                  <a:srgbClr val="000000"/>
                </a:solidFill>
                <a:latin typeface="Arial"/>
                <a:ea typeface="Arial"/>
                <a:cs typeface="Arial"/>
                <a:sym typeface="Arial"/>
              </a:rPr>
              <a:t> parallel program.</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Lots of time spend in computation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Not that much time spend in communication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51"/>
          <p:cNvPicPr preferRelativeResize="0"/>
          <p:nvPr/>
        </p:nvPicPr>
        <p:blipFill rotWithShape="1">
          <a:blip r:embed="rId3">
            <a:alphaModFix/>
          </a:blip>
          <a:srcRect b="0" l="0" r="0" t="0"/>
          <a:stretch/>
        </p:blipFill>
        <p:spPr>
          <a:xfrm>
            <a:off x="1190625" y="1628775"/>
            <a:ext cx="6191249" cy="3381775"/>
          </a:xfrm>
          <a:prstGeom prst="rect">
            <a:avLst/>
          </a:prstGeom>
          <a:noFill/>
          <a:ln>
            <a:noFill/>
          </a:ln>
        </p:spPr>
      </p:pic>
      <p:sp>
        <p:nvSpPr>
          <p:cNvPr id="556" name="Google Shape;556;p51"/>
          <p:cNvSpPr txBox="1"/>
          <p:nvPr/>
        </p:nvSpPr>
        <p:spPr>
          <a:xfrm>
            <a:off x="1920000" y="790575"/>
            <a:ext cx="5304000" cy="6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 </a:t>
            </a:r>
            <a:r>
              <a:rPr b="0" i="1" lang="en" sz="1800" u="none" cap="none" strike="noStrike">
                <a:solidFill>
                  <a:srgbClr val="000000"/>
                </a:solidFill>
                <a:latin typeface="Arial"/>
                <a:ea typeface="Arial"/>
                <a:cs typeface="Arial"/>
                <a:sym typeface="Arial"/>
              </a:rPr>
              <a:t>poor</a:t>
            </a:r>
            <a:r>
              <a:rPr b="0" i="0" lang="en" sz="1800" u="none" cap="none" strike="noStrike">
                <a:solidFill>
                  <a:srgbClr val="000000"/>
                </a:solidFill>
                <a:latin typeface="Arial"/>
                <a:ea typeface="Arial"/>
                <a:cs typeface="Arial"/>
                <a:sym typeface="Arial"/>
              </a:rPr>
              <a:t> parallel program.</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Not much time spent in computation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Too much time spent in communication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2"/>
          <p:cNvSpPr/>
          <p:nvPr/>
        </p:nvSpPr>
        <p:spPr>
          <a:xfrm>
            <a:off x="1191949" y="865798"/>
            <a:ext cx="5194026"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When to use supercomputing </a:t>
            </a:r>
            <a:endParaRPr b="0" i="0" sz="2800" u="none" cap="none" strike="noStrike">
              <a:solidFill>
                <a:schemeClr val="dk1"/>
              </a:solidFill>
              <a:latin typeface="Arial"/>
              <a:ea typeface="Arial"/>
              <a:cs typeface="Arial"/>
              <a:sym typeface="Arial"/>
            </a:endParaRPr>
          </a:p>
        </p:txBody>
      </p:sp>
      <p:sp>
        <p:nvSpPr>
          <p:cNvPr id="562" name="Google Shape;562;p52"/>
          <p:cNvSpPr/>
          <p:nvPr/>
        </p:nvSpPr>
        <p:spPr>
          <a:xfrm>
            <a:off x="648685" y="1545636"/>
            <a:ext cx="6979200" cy="484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Workflows need supercomputing when the resources of a single laptop or workstation are not sufficient: </a:t>
            </a:r>
            <a:endParaRPr b="0" i="0" sz="1600" u="none" cap="none" strike="noStrike">
              <a:solidFill>
                <a:schemeClr val="dk1"/>
              </a:solidFill>
              <a:latin typeface="Arial"/>
              <a:ea typeface="Arial"/>
              <a:cs typeface="Arial"/>
              <a:sym typeface="Arial"/>
            </a:endParaRPr>
          </a:p>
        </p:txBody>
      </p:sp>
      <p:sp>
        <p:nvSpPr>
          <p:cNvPr id="563" name="Google Shape;563;p52"/>
          <p:cNvSpPr/>
          <p:nvPr/>
        </p:nvSpPr>
        <p:spPr>
          <a:xfrm>
            <a:off x="634950" y="2129626"/>
            <a:ext cx="6779700" cy="2414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Workflows need supercomputing when the resources of a single laptop or workstation are not sufficient when: </a:t>
            </a:r>
            <a:endParaRPr b="0" i="0" sz="1600" u="none" cap="none" strike="noStrike">
              <a:solidFill>
                <a:schemeClr val="dk1"/>
              </a:solidFill>
              <a:latin typeface="Arial"/>
              <a:ea typeface="Arial"/>
              <a:cs typeface="Arial"/>
              <a:sym typeface="Arial"/>
            </a:endParaRPr>
          </a:p>
          <a:p>
            <a:pPr indent="-101600" lvl="0" marL="4572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The program takes too long to process </a:t>
            </a:r>
            <a:endParaRPr b="0" i="0" sz="1200" u="none" cap="none" strike="noStrike">
              <a:solidFill>
                <a:srgbClr val="000000"/>
              </a:solidFill>
              <a:latin typeface="Arial"/>
              <a:ea typeface="Arial"/>
              <a:cs typeface="Arial"/>
              <a:sym typeface="Arial"/>
            </a:endParaRPr>
          </a:p>
          <a:p>
            <a:pPr indent="-101600" lvl="0" marL="4572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There is not sufficient memory for the program </a:t>
            </a:r>
            <a:endParaRPr b="0" i="0" sz="1200" u="none" cap="none" strike="noStrike">
              <a:solidFill>
                <a:srgbClr val="000000"/>
              </a:solidFill>
              <a:latin typeface="Arial"/>
              <a:ea typeface="Arial"/>
              <a:cs typeface="Arial"/>
              <a:sym typeface="Arial"/>
            </a:endParaRPr>
          </a:p>
          <a:p>
            <a:pPr indent="-101600" lvl="0" marL="4572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The dataset is too large to fit on the computer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mo"/>
                <a:ea typeface="Arimo"/>
                <a:cs typeface="Arimo"/>
                <a:sym typeface="Arimo"/>
              </a:rPr>
              <a:t>If you are unsure whether moving to a supercomputer will help please email: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Arimo"/>
                <a:ea typeface="Arimo"/>
                <a:cs typeface="Arimo"/>
                <a:sym typeface="Arimo"/>
              </a:rPr>
              <a:t>mcc-help@monash.edu</a:t>
            </a:r>
            <a:endParaRPr b="1" i="0" sz="1600" u="sng"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3"/>
          <p:cNvSpPr/>
          <p:nvPr/>
        </p:nvSpPr>
        <p:spPr>
          <a:xfrm>
            <a:off x="1655967" y="700362"/>
            <a:ext cx="56808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What to expect in a HPC System</a:t>
            </a:r>
            <a:endParaRPr b="0" i="0" sz="2800" u="none" cap="none" strike="noStrike">
              <a:solidFill>
                <a:schemeClr val="dk1"/>
              </a:solidFill>
              <a:latin typeface="Arial"/>
              <a:ea typeface="Arial"/>
              <a:cs typeface="Arial"/>
              <a:sym typeface="Arial"/>
            </a:endParaRPr>
          </a:p>
        </p:txBody>
      </p:sp>
      <p:sp>
        <p:nvSpPr>
          <p:cNvPr id="569" name="Google Shape;569;p53"/>
          <p:cNvSpPr txBox="1"/>
          <p:nvPr/>
        </p:nvSpPr>
        <p:spPr>
          <a:xfrm>
            <a:off x="160009" y="1138943"/>
            <a:ext cx="7444500" cy="37857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Login Node(s)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Users login into a computer and use it to prepare data and processing jobs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e.g. </a:t>
            </a:r>
            <a:r>
              <a:rPr b="1" i="0" lang="en" sz="1200" u="none" cap="none" strike="noStrike">
                <a:solidFill>
                  <a:schemeClr val="dk1"/>
                </a:solidFill>
                <a:latin typeface="Arial"/>
                <a:ea typeface="Arial"/>
                <a:cs typeface="Arial"/>
                <a:sym typeface="Arial"/>
              </a:rPr>
              <a:t>slurm-login </a:t>
            </a:r>
            <a:r>
              <a:rPr b="0" i="0" lang="en" sz="1200" u="none" cap="none" strike="noStrike">
                <a:solidFill>
                  <a:schemeClr val="dk1"/>
                </a:solidFill>
                <a:latin typeface="Arial"/>
                <a:ea typeface="Arial"/>
                <a:cs typeface="Arial"/>
                <a:sym typeface="Arial"/>
              </a:rPr>
              <a:t>for today’s course</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Data Transfer Node(s)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Users use this to transfer large data files (so as to not interfere with those on the Login Node)</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We do not have a DTN on our cluster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Data Storage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Most have a large parallel file system (e.g.CEPH, Lustre), often with tape archive.</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We have CEPH Storage Volume on </a:t>
            </a:r>
            <a:r>
              <a:rPr b="1" i="0" lang="en" sz="1200" u="none" cap="none" strike="noStrike">
                <a:solidFill>
                  <a:schemeClr val="dk1"/>
                </a:solidFill>
                <a:latin typeface="Arial"/>
                <a:ea typeface="Arial"/>
                <a:cs typeface="Arial"/>
                <a:sym typeface="Arial"/>
              </a:rPr>
              <a:t>/mnt/nfs</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Batch Scheduler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To ensure a fair usage of compute resources, a scheduler will run your jobs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SLURM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Software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HPC systems have pre-installed software to use. Don’t reinvent the wheel!</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Environment modules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Data</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Often large domain-specific data sets are stored on HPC systems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e.g. bioinformatics databases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4"/>
          <p:cNvSpPr/>
          <p:nvPr/>
        </p:nvSpPr>
        <p:spPr>
          <a:xfrm>
            <a:off x="1647367" y="777787"/>
            <a:ext cx="2293824"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Login Nodes</a:t>
            </a:r>
            <a:endParaRPr b="0" i="0" sz="2800" u="none" cap="none" strike="noStrike">
              <a:solidFill>
                <a:schemeClr val="dk1"/>
              </a:solidFill>
              <a:latin typeface="Arial"/>
              <a:ea typeface="Arial"/>
              <a:cs typeface="Arial"/>
              <a:sym typeface="Arial"/>
            </a:endParaRPr>
          </a:p>
        </p:txBody>
      </p:sp>
      <p:sp>
        <p:nvSpPr>
          <p:cNvPr id="575" name="Google Shape;575;p54"/>
          <p:cNvSpPr/>
          <p:nvPr/>
        </p:nvSpPr>
        <p:spPr>
          <a:xfrm>
            <a:off x="87271" y="2571750"/>
            <a:ext cx="7577400" cy="1685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Remote access to the supercomputer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Where users should manage workflows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Many people (~100) can share a login node at the same time.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Do not run your programs on the login nodes!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Use the login nodes to submit jobs to the queue to be executed on the compute nodes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Login nodes </a:t>
            </a:r>
            <a:r>
              <a:rPr b="0" i="1" lang="en" sz="1600" u="none" cap="none" strike="noStrike">
                <a:solidFill>
                  <a:schemeClr val="dk1"/>
                </a:solidFill>
                <a:latin typeface="Arial"/>
                <a:ea typeface="Arial"/>
                <a:cs typeface="Arial"/>
                <a:sym typeface="Arial"/>
              </a:rPr>
              <a:t>can </a:t>
            </a:r>
            <a:r>
              <a:rPr b="0" i="0" lang="en" sz="1600" u="none" cap="none" strike="noStrike">
                <a:solidFill>
                  <a:schemeClr val="dk1"/>
                </a:solidFill>
                <a:latin typeface="Arimo"/>
                <a:ea typeface="Arimo"/>
                <a:cs typeface="Arimo"/>
                <a:sym typeface="Arimo"/>
              </a:rPr>
              <a:t>have different hardware to compute nodes.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mo"/>
                <a:ea typeface="Arimo"/>
                <a:cs typeface="Arimo"/>
                <a:sym typeface="Arimo"/>
              </a:rPr>
              <a:t>• Some build tests may fail if you try to compile on login nodes. </a:t>
            </a:r>
            <a:endParaRPr b="0" i="0" sz="1600" u="none" cap="none" strike="noStrike">
              <a:solidFill>
                <a:schemeClr val="dk1"/>
              </a:solidFill>
              <a:latin typeface="Arial"/>
              <a:ea typeface="Arial"/>
              <a:cs typeface="Arial"/>
              <a:sym typeface="Arial"/>
            </a:endParaRPr>
          </a:p>
        </p:txBody>
      </p:sp>
      <p:pic>
        <p:nvPicPr>
          <p:cNvPr descr="page15image1795104" id="576" name="Google Shape;576;p54"/>
          <p:cNvPicPr preferRelativeResize="0"/>
          <p:nvPr/>
        </p:nvPicPr>
        <p:blipFill rotWithShape="1">
          <a:blip r:embed="rId3">
            <a:alphaModFix/>
          </a:blip>
          <a:srcRect b="0" l="0" r="0" t="0"/>
          <a:stretch/>
        </p:blipFill>
        <p:spPr>
          <a:xfrm>
            <a:off x="5103751" y="1541330"/>
            <a:ext cx="3076947" cy="1918567"/>
          </a:xfrm>
          <a:prstGeom prst="rect">
            <a:avLst/>
          </a:prstGeom>
          <a:noFill/>
          <a:ln>
            <a:noFill/>
          </a:ln>
        </p:spPr>
      </p:pic>
      <p:pic>
        <p:nvPicPr>
          <p:cNvPr id="577" name="Google Shape;577;p54"/>
          <p:cNvPicPr preferRelativeResize="0"/>
          <p:nvPr/>
        </p:nvPicPr>
        <p:blipFill rotWithShape="1">
          <a:blip r:embed="rId4">
            <a:alphaModFix/>
          </a:blip>
          <a:srcRect b="0" l="0" r="0" t="0"/>
          <a:stretch/>
        </p:blipFill>
        <p:spPr>
          <a:xfrm>
            <a:off x="5038673" y="744399"/>
            <a:ext cx="693521" cy="693521"/>
          </a:xfrm>
          <a:prstGeom prst="rect">
            <a:avLst/>
          </a:prstGeom>
          <a:noFill/>
          <a:ln>
            <a:noFill/>
          </a:ln>
        </p:spPr>
      </p:pic>
      <p:sp>
        <p:nvSpPr>
          <p:cNvPr id="578" name="Google Shape;578;p54"/>
          <p:cNvSpPr/>
          <p:nvPr/>
        </p:nvSpPr>
        <p:spPr>
          <a:xfrm>
            <a:off x="4837875" y="1676727"/>
            <a:ext cx="1255158" cy="434664"/>
          </a:xfrm>
          <a:prstGeom prst="donut">
            <a:avLst>
              <a:gd fmla="val 5646" name="adj"/>
            </a:avLst>
          </a:prstGeom>
          <a:solidFill>
            <a:schemeClr val="accent6"/>
          </a:solidFill>
          <a:ln cap="flat" cmpd="sng" w="19050">
            <a:solidFill>
              <a:schemeClr val="accent6"/>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8"/>
          <p:cNvSpPr txBox="1"/>
          <p:nvPr/>
        </p:nvSpPr>
        <p:spPr>
          <a:xfrm>
            <a:off x="778600" y="1434850"/>
            <a:ext cx="7347000" cy="31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If you need to leave early, don’t forget </a:t>
            </a:r>
            <a:r>
              <a:rPr lang="en" sz="3000">
                <a:latin typeface="Georgia"/>
                <a:ea typeface="Georgia"/>
                <a:cs typeface="Georgia"/>
                <a:sym typeface="Georgia"/>
              </a:rPr>
              <a:t>you MUST fill out a feedback form </a:t>
            </a:r>
            <a:r>
              <a:rPr lang="en" sz="3000">
                <a:solidFill>
                  <a:schemeClr val="dk1"/>
                </a:solidFill>
                <a:latin typeface="Georgia"/>
                <a:ea typeface="Georgia"/>
                <a:cs typeface="Georgia"/>
                <a:sym typeface="Georgia"/>
              </a:rPr>
              <a:t>to get credit for this course.  We will remind you at the end.</a:t>
            </a:r>
            <a:endParaRPr sz="3000">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a:p>
            <a:pPr indent="0" lvl="0" marL="0" rtl="0" algn="l">
              <a:spcBef>
                <a:spcPts val="0"/>
              </a:spcBef>
              <a:spcAft>
                <a:spcPts val="0"/>
              </a:spcAft>
              <a:buNone/>
            </a:pPr>
            <a:r>
              <a:rPr lang="en" sz="3000" u="sng">
                <a:solidFill>
                  <a:srgbClr val="1B56AF"/>
                </a:solidFill>
                <a:latin typeface="Georgia"/>
                <a:ea typeface="Georgia"/>
                <a:cs typeface="Georgia"/>
                <a:sym typeface="Georgia"/>
                <a:hlinkClick r:id="rId3"/>
              </a:rPr>
              <a:t>https://forms.gle/ALT2SRLpmJjMSJCaA</a:t>
            </a:r>
            <a:endParaRPr sz="30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5"/>
          <p:cNvSpPr/>
          <p:nvPr/>
        </p:nvSpPr>
        <p:spPr>
          <a:xfrm>
            <a:off x="1780305" y="964187"/>
            <a:ext cx="2903458"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Compute Nodes</a:t>
            </a:r>
            <a:endParaRPr b="0" i="0" sz="2800" u="none" cap="none" strike="noStrike">
              <a:solidFill>
                <a:schemeClr val="dk1"/>
              </a:solidFill>
              <a:latin typeface="Arial"/>
              <a:ea typeface="Arial"/>
              <a:cs typeface="Arial"/>
              <a:sym typeface="Arial"/>
            </a:endParaRPr>
          </a:p>
        </p:txBody>
      </p:sp>
      <p:sp>
        <p:nvSpPr>
          <p:cNvPr id="584" name="Google Shape;584;p55"/>
          <p:cNvSpPr/>
          <p:nvPr/>
        </p:nvSpPr>
        <p:spPr>
          <a:xfrm>
            <a:off x="517396" y="1869672"/>
            <a:ext cx="6218254" cy="2146742"/>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Programs should run on the compute nodes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Access is provided via the scheduler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Compute nodes have a fast interconnect</a:t>
            </a:r>
            <a:br>
              <a:rPr b="0" i="0" lang="en" sz="1600" u="none" cap="none" strike="noStrike">
                <a:solidFill>
                  <a:schemeClr val="dk1"/>
                </a:solidFill>
                <a:latin typeface="Arimo"/>
                <a:ea typeface="Arimo"/>
                <a:cs typeface="Arimo"/>
                <a:sym typeface="Arimo"/>
              </a:rPr>
            </a:br>
            <a:r>
              <a:rPr b="0" i="0" lang="en" sz="1600" u="none" cap="none" strike="noStrike">
                <a:solidFill>
                  <a:schemeClr val="dk1"/>
                </a:solidFill>
                <a:latin typeface="Arimo"/>
                <a:ea typeface="Arimo"/>
                <a:cs typeface="Arimo"/>
                <a:sym typeface="Arimo"/>
              </a:rPr>
              <a:t>that allows them to communicate with each other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Jobs can span multiple compute nodes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Individual nodes are not that different in performance from a workstation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Parallelism across compute nodes is how significant performance improvements are achieved.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Nodes typically have access to the shared ‘global’ filesystem</a:t>
            </a:r>
            <a:endParaRPr b="0" i="0" sz="1200" u="none" cap="none" strike="noStrike">
              <a:solidFill>
                <a:srgbClr val="000000"/>
              </a:solidFill>
              <a:latin typeface="Arial"/>
              <a:ea typeface="Arial"/>
              <a:cs typeface="Arial"/>
              <a:sym typeface="Arial"/>
            </a:endParaRPr>
          </a:p>
        </p:txBody>
      </p:sp>
      <p:pic>
        <p:nvPicPr>
          <p:cNvPr descr="page15image1795104" id="585" name="Google Shape;585;p55"/>
          <p:cNvPicPr preferRelativeResize="0"/>
          <p:nvPr/>
        </p:nvPicPr>
        <p:blipFill rotWithShape="1">
          <a:blip r:embed="rId3">
            <a:alphaModFix/>
          </a:blip>
          <a:srcRect b="0" l="0" r="0" t="0"/>
          <a:stretch/>
        </p:blipFill>
        <p:spPr>
          <a:xfrm>
            <a:off x="5103751" y="1541330"/>
            <a:ext cx="3076947" cy="1918567"/>
          </a:xfrm>
          <a:prstGeom prst="rect">
            <a:avLst/>
          </a:prstGeom>
          <a:noFill/>
          <a:ln>
            <a:noFill/>
          </a:ln>
        </p:spPr>
      </p:pic>
      <p:sp>
        <p:nvSpPr>
          <p:cNvPr id="586" name="Google Shape;586;p55"/>
          <p:cNvSpPr/>
          <p:nvPr/>
        </p:nvSpPr>
        <p:spPr>
          <a:xfrm>
            <a:off x="5672912" y="1402780"/>
            <a:ext cx="1938600" cy="1597800"/>
          </a:xfrm>
          <a:prstGeom prst="donut">
            <a:avLst>
              <a:gd fmla="val 5646" name="adj"/>
            </a:avLst>
          </a:prstGeom>
          <a:solidFill>
            <a:schemeClr val="accent6"/>
          </a:solidFill>
          <a:ln cap="flat" cmpd="sng" w="19050">
            <a:solidFill>
              <a:schemeClr val="accent6"/>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descr="page15image1795104" id="591" name="Google Shape;591;p56"/>
          <p:cNvPicPr preferRelativeResize="0"/>
          <p:nvPr/>
        </p:nvPicPr>
        <p:blipFill rotWithShape="1">
          <a:blip r:embed="rId3">
            <a:alphaModFix/>
          </a:blip>
          <a:srcRect b="0" l="0" r="0" t="0"/>
          <a:stretch/>
        </p:blipFill>
        <p:spPr>
          <a:xfrm>
            <a:off x="5456426" y="1119830"/>
            <a:ext cx="3076947" cy="1918567"/>
          </a:xfrm>
          <a:prstGeom prst="rect">
            <a:avLst/>
          </a:prstGeom>
          <a:noFill/>
          <a:ln>
            <a:noFill/>
          </a:ln>
        </p:spPr>
      </p:pic>
      <p:sp>
        <p:nvSpPr>
          <p:cNvPr id="592" name="Google Shape;592;p56"/>
          <p:cNvSpPr/>
          <p:nvPr/>
        </p:nvSpPr>
        <p:spPr>
          <a:xfrm>
            <a:off x="1689215" y="858801"/>
            <a:ext cx="4248500"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Inside a Compute Node </a:t>
            </a:r>
            <a:endParaRPr b="0" i="0" sz="2800" u="none" cap="none" strike="noStrike">
              <a:solidFill>
                <a:schemeClr val="dk1"/>
              </a:solidFill>
              <a:latin typeface="Arial"/>
              <a:ea typeface="Arial"/>
              <a:cs typeface="Arial"/>
              <a:sym typeface="Arial"/>
            </a:endParaRPr>
          </a:p>
        </p:txBody>
      </p:sp>
      <p:sp>
        <p:nvSpPr>
          <p:cNvPr id="593" name="Google Shape;593;p56"/>
          <p:cNvSpPr/>
          <p:nvPr/>
        </p:nvSpPr>
        <p:spPr>
          <a:xfrm>
            <a:off x="293039" y="1518344"/>
            <a:ext cx="4572000" cy="1269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Each compute node has one or more CPUs: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Each CPU has multiple cores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Each CPU has memory attached to it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Each node has an external network connection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Some systems have accelerators (e.g. GPUs) </a:t>
            </a:r>
            <a:endParaRPr b="0" i="0" sz="1400" u="none" cap="none" strike="noStrike">
              <a:solidFill>
                <a:schemeClr val="dk1"/>
              </a:solidFill>
              <a:latin typeface="Arimo"/>
              <a:ea typeface="Arimo"/>
              <a:cs typeface="Arimo"/>
              <a:sym typeface="Arimo"/>
            </a:endParaRPr>
          </a:p>
        </p:txBody>
      </p:sp>
      <p:sp>
        <p:nvSpPr>
          <p:cNvPr id="594" name="Google Shape;594;p56"/>
          <p:cNvSpPr/>
          <p:nvPr/>
        </p:nvSpPr>
        <p:spPr>
          <a:xfrm>
            <a:off x="6995404" y="1297385"/>
            <a:ext cx="265800" cy="270000"/>
          </a:xfrm>
          <a:prstGeom prst="donut">
            <a:avLst>
              <a:gd fmla="val 5646" name="adj"/>
            </a:avLst>
          </a:prstGeom>
          <a:solidFill>
            <a:schemeClr val="accent6"/>
          </a:solidFill>
          <a:ln cap="flat" cmpd="sng" w="19050">
            <a:solidFill>
              <a:schemeClr val="accent6"/>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595" name="Google Shape;595;p56"/>
          <p:cNvPicPr preferRelativeResize="0"/>
          <p:nvPr/>
        </p:nvPicPr>
        <p:blipFill rotWithShape="1">
          <a:blip r:embed="rId4">
            <a:alphaModFix/>
          </a:blip>
          <a:srcRect b="0" l="0" r="0" t="0"/>
          <a:stretch/>
        </p:blipFill>
        <p:spPr>
          <a:xfrm>
            <a:off x="5240802" y="3254901"/>
            <a:ext cx="3456467" cy="1800475"/>
          </a:xfrm>
          <a:prstGeom prst="rect">
            <a:avLst/>
          </a:prstGeom>
          <a:noFill/>
          <a:ln>
            <a:noFill/>
          </a:ln>
        </p:spPr>
      </p:pic>
      <p:pic>
        <p:nvPicPr>
          <p:cNvPr descr="page14image3009248" id="596" name="Google Shape;596;p56"/>
          <p:cNvPicPr preferRelativeResize="0"/>
          <p:nvPr/>
        </p:nvPicPr>
        <p:blipFill rotWithShape="1">
          <a:blip r:embed="rId5">
            <a:alphaModFix/>
          </a:blip>
          <a:srcRect b="0" l="0" r="0" t="0"/>
          <a:stretch/>
        </p:blipFill>
        <p:spPr>
          <a:xfrm>
            <a:off x="716800" y="2867730"/>
            <a:ext cx="2962275" cy="21876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7"/>
          <p:cNvSpPr/>
          <p:nvPr/>
        </p:nvSpPr>
        <p:spPr>
          <a:xfrm>
            <a:off x="1780305" y="964187"/>
            <a:ext cx="29034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File Systems</a:t>
            </a:r>
            <a:endParaRPr b="0" i="0" sz="28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74256"/>
              </a:solidFill>
              <a:latin typeface="Arimo"/>
              <a:ea typeface="Arimo"/>
              <a:cs typeface="Arimo"/>
              <a:sym typeface="Arimo"/>
            </a:endParaRPr>
          </a:p>
        </p:txBody>
      </p:sp>
      <p:sp>
        <p:nvSpPr>
          <p:cNvPr id="602" name="Google Shape;602;p57"/>
          <p:cNvSpPr/>
          <p:nvPr/>
        </p:nvSpPr>
        <p:spPr>
          <a:xfrm>
            <a:off x="517400" y="1869676"/>
            <a:ext cx="6252300" cy="27993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HPC systems typically have many filesystems</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Each file systems typically has very different properties</a:t>
            </a:r>
            <a:endParaRPr b="0" i="0" sz="1600" u="none" cap="none" strike="noStrike">
              <a:solidFill>
                <a:schemeClr val="dk1"/>
              </a:solidFill>
              <a:latin typeface="Arimo"/>
              <a:ea typeface="Arimo"/>
              <a:cs typeface="Arimo"/>
              <a:sym typeface="Arimo"/>
            </a:endParaRPr>
          </a:p>
          <a:p>
            <a:pPr indent="-330200" lvl="1" marL="9144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Users will have quotas on their file systems</a:t>
            </a:r>
            <a:endParaRPr b="0" i="0" sz="1600" u="none" cap="none" strike="noStrike">
              <a:solidFill>
                <a:schemeClr val="dk1"/>
              </a:solidFill>
              <a:latin typeface="Arimo"/>
              <a:ea typeface="Arimo"/>
              <a:cs typeface="Arimo"/>
              <a:sym typeface="Arimo"/>
            </a:endParaRPr>
          </a:p>
          <a:p>
            <a:pPr indent="-330200" lvl="2" marL="13716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Amount of data they can have (~GB)</a:t>
            </a:r>
            <a:endParaRPr b="0" i="0" sz="1600" u="none" cap="none" strike="noStrike">
              <a:solidFill>
                <a:schemeClr val="dk1"/>
              </a:solidFill>
              <a:latin typeface="Arimo"/>
              <a:ea typeface="Arimo"/>
              <a:cs typeface="Arimo"/>
              <a:sym typeface="Arimo"/>
            </a:endParaRPr>
          </a:p>
          <a:p>
            <a:pPr indent="-330200" lvl="2" marL="13716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The number of files they can have (inodes)</a:t>
            </a:r>
            <a:endParaRPr b="0" i="0" sz="1600" u="none" cap="none" strike="noStrike">
              <a:solidFill>
                <a:schemeClr val="dk1"/>
              </a:solidFill>
              <a:latin typeface="Arimo"/>
              <a:ea typeface="Arimo"/>
              <a:cs typeface="Arimo"/>
              <a:sym typeface="Arimo"/>
            </a:endParaRPr>
          </a:p>
          <a:p>
            <a:pPr indent="-330200" lvl="1" marL="9144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Some file systems are:</a:t>
            </a:r>
            <a:endParaRPr b="0" i="0" sz="1600" u="none" cap="none" strike="noStrike">
              <a:solidFill>
                <a:schemeClr val="dk1"/>
              </a:solidFill>
              <a:latin typeface="Arimo"/>
              <a:ea typeface="Arimo"/>
              <a:cs typeface="Arimo"/>
              <a:sym typeface="Arimo"/>
            </a:endParaRPr>
          </a:p>
          <a:p>
            <a:pPr indent="-330200" lvl="2" marL="13716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Local only to the compute node (e.g. /tmp) </a:t>
            </a:r>
            <a:endParaRPr b="0" i="0" sz="1600" u="none" cap="none" strike="noStrike">
              <a:solidFill>
                <a:schemeClr val="dk1"/>
              </a:solidFill>
              <a:latin typeface="Arimo"/>
              <a:ea typeface="Arimo"/>
              <a:cs typeface="Arimo"/>
              <a:sym typeface="Arimo"/>
            </a:endParaRPr>
          </a:p>
          <a:p>
            <a:pPr indent="-330200" lvl="2" marL="13716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Global across all nodes (e.g. /mnt/home)</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Some file systems are backed up to tape, some not</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Some are high-performance parallel file systems, others not</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chemeClr val="dk1"/>
                </a:solidFill>
                <a:latin typeface="Arimo"/>
                <a:ea typeface="Arimo"/>
                <a:cs typeface="Arimo"/>
                <a:sym typeface="Arimo"/>
              </a:rPr>
              <a:t>Please consult the documentation when using a HPC system</a:t>
            </a:r>
            <a:endParaRPr b="0" i="1" sz="1600" u="none" cap="none" strike="noStrike">
              <a:solidFill>
                <a:schemeClr val="dk1"/>
              </a:solidFill>
              <a:latin typeface="Arimo"/>
              <a:ea typeface="Arimo"/>
              <a:cs typeface="Arimo"/>
              <a:sym typeface="Arimo"/>
            </a:endParaRPr>
          </a:p>
        </p:txBody>
      </p:sp>
      <p:pic>
        <p:nvPicPr>
          <p:cNvPr id="603" name="Google Shape;603;p57"/>
          <p:cNvPicPr preferRelativeResize="0"/>
          <p:nvPr/>
        </p:nvPicPr>
        <p:blipFill rotWithShape="1">
          <a:blip r:embed="rId3">
            <a:alphaModFix/>
          </a:blip>
          <a:srcRect b="0" l="0" r="0" t="0"/>
          <a:stretch/>
        </p:blipFill>
        <p:spPr>
          <a:xfrm>
            <a:off x="6597076" y="2374900"/>
            <a:ext cx="2260600" cy="1038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8"/>
          <p:cNvSpPr/>
          <p:nvPr/>
        </p:nvSpPr>
        <p:spPr>
          <a:xfrm>
            <a:off x="3173855" y="886762"/>
            <a:ext cx="29034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Schedulers</a:t>
            </a:r>
            <a:endParaRPr b="0" i="0" sz="2800" u="none" cap="none" strike="noStrike">
              <a:solidFill>
                <a:srgbClr val="074256"/>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74256"/>
              </a:solidFill>
              <a:latin typeface="Arimo"/>
              <a:ea typeface="Arimo"/>
              <a:cs typeface="Arimo"/>
              <a:sym typeface="Arimo"/>
            </a:endParaRPr>
          </a:p>
        </p:txBody>
      </p:sp>
      <p:pic>
        <p:nvPicPr>
          <p:cNvPr id="609" name="Google Shape;609;p58"/>
          <p:cNvPicPr preferRelativeResize="0"/>
          <p:nvPr/>
        </p:nvPicPr>
        <p:blipFill rotWithShape="1">
          <a:blip r:embed="rId3">
            <a:alphaModFix/>
          </a:blip>
          <a:srcRect b="0" l="0" r="0" t="0"/>
          <a:stretch/>
        </p:blipFill>
        <p:spPr>
          <a:xfrm>
            <a:off x="444875" y="3094937"/>
            <a:ext cx="2447925" cy="1866900"/>
          </a:xfrm>
          <a:prstGeom prst="rect">
            <a:avLst/>
          </a:prstGeom>
          <a:noFill/>
          <a:ln>
            <a:noFill/>
          </a:ln>
        </p:spPr>
      </p:pic>
      <p:pic>
        <p:nvPicPr>
          <p:cNvPr id="610" name="Google Shape;610;p58"/>
          <p:cNvPicPr preferRelativeResize="0"/>
          <p:nvPr/>
        </p:nvPicPr>
        <p:blipFill rotWithShape="1">
          <a:blip r:embed="rId4">
            <a:alphaModFix/>
          </a:blip>
          <a:srcRect b="0" l="0" r="0" t="0"/>
          <a:stretch/>
        </p:blipFill>
        <p:spPr>
          <a:xfrm>
            <a:off x="6124750" y="2956812"/>
            <a:ext cx="2143125" cy="2143125"/>
          </a:xfrm>
          <a:prstGeom prst="rect">
            <a:avLst/>
          </a:prstGeom>
          <a:noFill/>
          <a:ln>
            <a:noFill/>
          </a:ln>
        </p:spPr>
      </p:pic>
      <p:sp>
        <p:nvSpPr>
          <p:cNvPr id="611" name="Google Shape;611;p58"/>
          <p:cNvSpPr txBox="1"/>
          <p:nvPr/>
        </p:nvSpPr>
        <p:spPr>
          <a:xfrm>
            <a:off x="1281700" y="1391525"/>
            <a:ext cx="4954800" cy="18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All HPC systems have a queuing system that examines your job requirements and finds available hardware, where it is placed in a queue until it is scheduled to run on a compute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More will be covered later, but behind the scenes, schedulers are often considered to be like a game of Tetris...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59"/>
          <p:cNvSpPr/>
          <p:nvPr/>
        </p:nvSpPr>
        <p:spPr>
          <a:xfrm>
            <a:off x="2634255" y="741037"/>
            <a:ext cx="2903400" cy="43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 sz="2800">
                <a:solidFill>
                  <a:srgbClr val="074256"/>
                </a:solidFill>
                <a:latin typeface="Arimo"/>
                <a:ea typeface="Arimo"/>
                <a:cs typeface="Arimo"/>
                <a:sym typeface="Arimo"/>
              </a:rPr>
              <a:t>Cloud vs HPC</a:t>
            </a:r>
            <a:endParaRPr sz="2800">
              <a:solidFill>
                <a:srgbClr val="074256"/>
              </a:solidFill>
              <a:latin typeface="Arimo"/>
              <a:ea typeface="Arimo"/>
              <a:cs typeface="Arimo"/>
              <a:sym typeface="Arimo"/>
            </a:endParaRPr>
          </a:p>
          <a:p>
            <a:pPr indent="0" lvl="0" marL="0" marR="0" rtl="0" algn="l">
              <a:spcBef>
                <a:spcPts val="0"/>
              </a:spcBef>
              <a:spcAft>
                <a:spcPts val="0"/>
              </a:spcAft>
              <a:buNone/>
            </a:pPr>
            <a:r>
              <a:t/>
            </a:r>
            <a:endParaRPr sz="2800">
              <a:solidFill>
                <a:srgbClr val="074256"/>
              </a:solidFill>
              <a:latin typeface="Arimo"/>
              <a:ea typeface="Arimo"/>
              <a:cs typeface="Arimo"/>
              <a:sym typeface="Arimo"/>
            </a:endParaRPr>
          </a:p>
        </p:txBody>
      </p:sp>
      <p:sp>
        <p:nvSpPr>
          <p:cNvPr id="617" name="Google Shape;617;p59"/>
          <p:cNvSpPr txBox="1"/>
          <p:nvPr/>
        </p:nvSpPr>
        <p:spPr>
          <a:xfrm>
            <a:off x="132575" y="1301775"/>
            <a:ext cx="4132800" cy="377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CLOUD</a:t>
            </a:r>
            <a:endParaRPr b="1"/>
          </a:p>
          <a:p>
            <a:pPr indent="-317500" lvl="0" marL="457200" rtl="0" algn="l">
              <a:spcBef>
                <a:spcPts val="0"/>
              </a:spcBef>
              <a:spcAft>
                <a:spcPts val="0"/>
              </a:spcAft>
              <a:buClr>
                <a:schemeClr val="dk1"/>
              </a:buClr>
              <a:buSzPts val="1400"/>
              <a:buChar char="●"/>
            </a:pPr>
            <a:r>
              <a:rPr lang="en">
                <a:solidFill>
                  <a:schemeClr val="dk1"/>
                </a:solidFill>
              </a:rPr>
              <a:t>Uses Virtual Machines</a:t>
            </a:r>
            <a:endParaRPr>
              <a:solidFill>
                <a:schemeClr val="dk1"/>
              </a:solidFill>
            </a:endParaRPr>
          </a:p>
          <a:p>
            <a:pPr indent="-317500" lvl="1" marL="914400" rtl="0" algn="l">
              <a:spcBef>
                <a:spcPts val="0"/>
              </a:spcBef>
              <a:spcAft>
                <a:spcPts val="0"/>
              </a:spcAft>
              <a:buSzPts val="1400"/>
              <a:buChar char="○"/>
            </a:pPr>
            <a:r>
              <a:rPr lang="en">
                <a:solidFill>
                  <a:schemeClr val="dk1"/>
                </a:solidFill>
              </a:rPr>
              <a:t>Expect &gt;10% performance hit on disk and network operations</a:t>
            </a:r>
            <a:endParaRPr>
              <a:solidFill>
                <a:schemeClr val="dk1"/>
              </a:solidFill>
            </a:endParaRPr>
          </a:p>
          <a:p>
            <a:pPr indent="-317500" lvl="0" marL="457200" rtl="0" algn="l">
              <a:spcBef>
                <a:spcPts val="0"/>
              </a:spcBef>
              <a:spcAft>
                <a:spcPts val="0"/>
              </a:spcAft>
              <a:buSzPts val="1400"/>
              <a:buChar char="●"/>
            </a:pPr>
            <a:r>
              <a:rPr lang="en"/>
              <a:t>Users buy remote compute resources</a:t>
            </a:r>
            <a:endParaRPr/>
          </a:p>
          <a:p>
            <a:pPr indent="-317500" lvl="0" marL="457200" rtl="0" algn="l">
              <a:spcBef>
                <a:spcPts val="0"/>
              </a:spcBef>
              <a:spcAft>
                <a:spcPts val="0"/>
              </a:spcAft>
              <a:buSzPts val="1400"/>
              <a:buChar char="●"/>
            </a:pPr>
            <a:r>
              <a:rPr lang="en"/>
              <a:t>Users control the creation, use and destruction of remote machines</a:t>
            </a:r>
            <a:endParaRPr/>
          </a:p>
          <a:p>
            <a:pPr indent="-317500" lvl="1" marL="914400" rtl="0" algn="l">
              <a:spcBef>
                <a:spcPts val="0"/>
              </a:spcBef>
              <a:spcAft>
                <a:spcPts val="0"/>
              </a:spcAft>
              <a:buSzPts val="1400"/>
              <a:buChar char="○"/>
            </a:pPr>
            <a:r>
              <a:rPr lang="en"/>
              <a:t>They must be sys-admins on the machines</a:t>
            </a:r>
            <a:endParaRPr/>
          </a:p>
          <a:p>
            <a:pPr indent="-317500" lvl="1" marL="914400" rtl="0" algn="l">
              <a:spcBef>
                <a:spcPts val="0"/>
              </a:spcBef>
              <a:spcAft>
                <a:spcPts val="0"/>
              </a:spcAft>
              <a:buSzPts val="1400"/>
              <a:buChar char="○"/>
            </a:pPr>
            <a:r>
              <a:rPr lang="en"/>
              <a:t>They only use what they need, when they need it</a:t>
            </a:r>
            <a:endParaRPr/>
          </a:p>
          <a:p>
            <a:pPr indent="-317500" lvl="1" marL="914400" rtl="0" algn="l">
              <a:spcBef>
                <a:spcPts val="0"/>
              </a:spcBef>
              <a:spcAft>
                <a:spcPts val="0"/>
              </a:spcAft>
              <a:buSzPts val="1400"/>
              <a:buChar char="○"/>
            </a:pPr>
            <a:r>
              <a:rPr lang="en"/>
              <a:t>Exclusive access to the servers</a:t>
            </a:r>
            <a:endParaRPr/>
          </a:p>
          <a:p>
            <a:pPr indent="-317500" lvl="0" marL="457200" rtl="0" algn="l">
              <a:spcBef>
                <a:spcPts val="0"/>
              </a:spcBef>
              <a:spcAft>
                <a:spcPts val="0"/>
              </a:spcAft>
              <a:buSzPts val="1400"/>
              <a:buChar char="●"/>
            </a:pPr>
            <a:r>
              <a:rPr lang="en"/>
              <a:t>Users need to transfer data to the remote servers, and download the results</a:t>
            </a:r>
            <a:endParaRPr/>
          </a:p>
          <a:p>
            <a:pPr indent="-317500" lvl="1" marL="914400" rtl="0" algn="l">
              <a:spcBef>
                <a:spcPts val="0"/>
              </a:spcBef>
              <a:spcAft>
                <a:spcPts val="0"/>
              </a:spcAft>
              <a:buSzPts val="1400"/>
              <a:buChar char="○"/>
            </a:pPr>
            <a:r>
              <a:rPr lang="en"/>
              <a:t>Privacy and security issues are important</a:t>
            </a:r>
            <a:endParaRPr/>
          </a:p>
        </p:txBody>
      </p:sp>
      <p:sp>
        <p:nvSpPr>
          <p:cNvPr id="618" name="Google Shape;618;p59"/>
          <p:cNvSpPr txBox="1"/>
          <p:nvPr/>
        </p:nvSpPr>
        <p:spPr>
          <a:xfrm>
            <a:off x="4382050" y="1399225"/>
            <a:ext cx="4642200" cy="358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HPC</a:t>
            </a:r>
            <a:endParaRPr b="1"/>
          </a:p>
          <a:p>
            <a:pPr indent="-317500" lvl="0" marL="457200" rtl="0" algn="l">
              <a:spcBef>
                <a:spcPts val="0"/>
              </a:spcBef>
              <a:spcAft>
                <a:spcPts val="0"/>
              </a:spcAft>
              <a:buSzPts val="1400"/>
              <a:buChar char="●"/>
            </a:pPr>
            <a:r>
              <a:rPr lang="en"/>
              <a:t>Large remote clusters of computers</a:t>
            </a:r>
            <a:endParaRPr/>
          </a:p>
          <a:p>
            <a:pPr indent="-317500" lvl="1" marL="914400" rtl="0" algn="l">
              <a:spcBef>
                <a:spcPts val="0"/>
              </a:spcBef>
              <a:spcAft>
                <a:spcPts val="0"/>
              </a:spcAft>
              <a:buSzPts val="1400"/>
              <a:buChar char="○"/>
            </a:pPr>
            <a:r>
              <a:rPr lang="en"/>
              <a:t>Computer architecture is static</a:t>
            </a:r>
            <a:endParaRPr/>
          </a:p>
          <a:p>
            <a:pPr indent="-317500" lvl="0" marL="457200" rtl="0" algn="l">
              <a:spcBef>
                <a:spcPts val="0"/>
              </a:spcBef>
              <a:spcAft>
                <a:spcPts val="0"/>
              </a:spcAft>
              <a:buSzPts val="1400"/>
              <a:buChar char="●"/>
            </a:pPr>
            <a:r>
              <a:rPr lang="en"/>
              <a:t>Users access servers via schedulers</a:t>
            </a:r>
            <a:endParaRPr/>
          </a:p>
          <a:p>
            <a:pPr indent="-317500" lvl="1" marL="914400" rtl="0" algn="l">
              <a:spcBef>
                <a:spcPts val="0"/>
              </a:spcBef>
              <a:spcAft>
                <a:spcPts val="0"/>
              </a:spcAft>
              <a:buSzPts val="1400"/>
              <a:buChar char="○"/>
            </a:pPr>
            <a:r>
              <a:rPr lang="en"/>
              <a:t>You may have to wait for your jobs to run</a:t>
            </a:r>
            <a:endParaRPr/>
          </a:p>
          <a:p>
            <a:pPr indent="-317500" lvl="0" marL="457200" rtl="0" algn="l">
              <a:spcBef>
                <a:spcPts val="0"/>
              </a:spcBef>
              <a:spcAft>
                <a:spcPts val="0"/>
              </a:spcAft>
              <a:buSzPts val="1400"/>
              <a:buChar char="●"/>
            </a:pPr>
            <a:r>
              <a:rPr lang="en"/>
              <a:t>Machines optimized for speed and performance</a:t>
            </a:r>
            <a:endParaRPr/>
          </a:p>
          <a:p>
            <a:pPr indent="-317500" lvl="1" marL="914400" rtl="0" algn="l">
              <a:spcBef>
                <a:spcPts val="0"/>
              </a:spcBef>
              <a:spcAft>
                <a:spcPts val="0"/>
              </a:spcAft>
              <a:buSzPts val="1400"/>
              <a:buChar char="○"/>
            </a:pPr>
            <a:r>
              <a:rPr lang="en"/>
              <a:t>Machines may not be the fastest processors available, with the emphasis on the number of processors and fast interconnect</a:t>
            </a:r>
            <a:endParaRPr/>
          </a:p>
          <a:p>
            <a:pPr indent="-317500" lvl="0" marL="457200" rtl="0" algn="l">
              <a:spcBef>
                <a:spcPts val="0"/>
              </a:spcBef>
              <a:spcAft>
                <a:spcPts val="0"/>
              </a:spcAft>
              <a:buSzPts val="1400"/>
              <a:buChar char="●"/>
            </a:pPr>
            <a:r>
              <a:rPr lang="en"/>
              <a:t>Help Desks </a:t>
            </a:r>
            <a:endParaRPr/>
          </a:p>
          <a:p>
            <a:pPr indent="-317500" lvl="0" marL="457200" rtl="0" algn="l">
              <a:spcBef>
                <a:spcPts val="0"/>
              </a:spcBef>
              <a:spcAft>
                <a:spcPts val="0"/>
              </a:spcAft>
              <a:buSzPts val="1400"/>
              <a:buChar char="●"/>
            </a:pPr>
            <a:r>
              <a:rPr lang="en"/>
              <a:t>Pre-installed software packages</a:t>
            </a:r>
            <a:endParaRPr/>
          </a:p>
          <a:p>
            <a:pPr indent="-317500" lvl="0" marL="457200" rtl="0" algn="l">
              <a:spcBef>
                <a:spcPts val="0"/>
              </a:spcBef>
              <a:spcAft>
                <a:spcPts val="0"/>
              </a:spcAft>
              <a:buSzPts val="1400"/>
              <a:buChar char="●"/>
            </a:pPr>
            <a:r>
              <a:rPr lang="en"/>
              <a:t>Usually fast network interconnect</a:t>
            </a:r>
            <a:endParaRPr/>
          </a:p>
          <a:p>
            <a:pPr indent="-317500" lvl="1" marL="914400" rtl="0" algn="l">
              <a:spcBef>
                <a:spcPts val="0"/>
              </a:spcBef>
              <a:spcAft>
                <a:spcPts val="0"/>
              </a:spcAft>
              <a:buSzPts val="1400"/>
              <a:buChar char="○"/>
            </a:pPr>
            <a:r>
              <a:rPr lang="en"/>
              <a:t>Infiniband, ROCE</a:t>
            </a:r>
            <a:endParaRPr/>
          </a:p>
          <a:p>
            <a:pPr indent="-317500" lvl="0" marL="457200" rtl="0" algn="l">
              <a:spcBef>
                <a:spcPts val="0"/>
              </a:spcBef>
              <a:spcAft>
                <a:spcPts val="0"/>
              </a:spcAft>
              <a:buSzPts val="1400"/>
              <a:buChar char="●"/>
            </a:pPr>
            <a:r>
              <a:rPr lang="en"/>
              <a:t>Access via grants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60"/>
          <p:cNvSpPr/>
          <p:nvPr/>
        </p:nvSpPr>
        <p:spPr>
          <a:xfrm>
            <a:off x="2595380" y="870587"/>
            <a:ext cx="2903400" cy="43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 sz="2800">
                <a:solidFill>
                  <a:srgbClr val="074256"/>
                </a:solidFill>
                <a:latin typeface="Arimo"/>
                <a:ea typeface="Arimo"/>
                <a:cs typeface="Arimo"/>
                <a:sym typeface="Arimo"/>
              </a:rPr>
              <a:t>HPC On Cloud</a:t>
            </a:r>
            <a:endParaRPr sz="2800">
              <a:solidFill>
                <a:srgbClr val="074256"/>
              </a:solidFill>
              <a:latin typeface="Arimo"/>
              <a:ea typeface="Arimo"/>
              <a:cs typeface="Arimo"/>
              <a:sym typeface="Arimo"/>
            </a:endParaRPr>
          </a:p>
          <a:p>
            <a:pPr indent="0" lvl="0" marL="0" marR="0" rtl="0" algn="l">
              <a:spcBef>
                <a:spcPts val="0"/>
              </a:spcBef>
              <a:spcAft>
                <a:spcPts val="0"/>
              </a:spcAft>
              <a:buNone/>
            </a:pPr>
            <a:r>
              <a:t/>
            </a:r>
            <a:endParaRPr sz="2800">
              <a:solidFill>
                <a:srgbClr val="074256"/>
              </a:solidFill>
              <a:latin typeface="Arimo"/>
              <a:ea typeface="Arimo"/>
              <a:cs typeface="Arimo"/>
              <a:sym typeface="Arimo"/>
            </a:endParaRPr>
          </a:p>
        </p:txBody>
      </p:sp>
      <p:sp>
        <p:nvSpPr>
          <p:cNvPr id="624" name="Google Shape;624;p60"/>
          <p:cNvSpPr txBox="1"/>
          <p:nvPr/>
        </p:nvSpPr>
        <p:spPr>
          <a:xfrm>
            <a:off x="433575" y="1431325"/>
            <a:ext cx="7931100" cy="362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HPC services can also be delivered on a Cloud Infrastructure</a:t>
            </a:r>
            <a:endParaRPr/>
          </a:p>
          <a:p>
            <a:pPr indent="0" lvl="0" marL="0" rtl="0" algn="l">
              <a:spcBef>
                <a:spcPts val="0"/>
              </a:spcBef>
              <a:spcAft>
                <a:spcPts val="0"/>
              </a:spcAft>
              <a:buNone/>
            </a:pPr>
            <a:r>
              <a:rPr lang="en"/>
              <a:t> </a:t>
            </a:r>
            <a:br>
              <a:rPr lang="en"/>
            </a:br>
            <a:r>
              <a:rPr lang="en"/>
              <a:t>MonARCH and M3 both are built on the Nectar Openstack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compute servers use Mellanox Network cards, which allow VMs to access the network hardware directly, without having to go through the Host Operating System</a:t>
            </a:r>
            <a:endParaRPr/>
          </a:p>
          <a:p>
            <a:pPr indent="-317500" lvl="0" marL="457200" rtl="0" algn="l">
              <a:spcBef>
                <a:spcPts val="0"/>
              </a:spcBef>
              <a:spcAft>
                <a:spcPts val="0"/>
              </a:spcAft>
              <a:buSzPts val="1400"/>
              <a:buChar char="●"/>
            </a:pPr>
            <a:r>
              <a:rPr lang="en"/>
              <a:t>A fully tuned VM can meet ~98% performance of a bare metal machine, averaged over a number of benchmarks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Pros:</a:t>
            </a:r>
            <a:endParaRPr/>
          </a:p>
          <a:p>
            <a:pPr indent="-317500" lvl="0" marL="457200" rtl="0" algn="l">
              <a:spcBef>
                <a:spcPts val="0"/>
              </a:spcBef>
              <a:spcAft>
                <a:spcPts val="0"/>
              </a:spcAft>
              <a:buSzPts val="1400"/>
              <a:buChar char="●"/>
            </a:pPr>
            <a:r>
              <a:rPr lang="en"/>
              <a:t>Ease of use in creating, deleting nodes</a:t>
            </a:r>
            <a:endParaRPr/>
          </a:p>
          <a:p>
            <a:pPr indent="0" lvl="0" marL="0" rtl="0" algn="l">
              <a:spcBef>
                <a:spcPts val="0"/>
              </a:spcBef>
              <a:spcAft>
                <a:spcPts val="0"/>
              </a:spcAft>
              <a:buNone/>
            </a:pPr>
            <a:br>
              <a:rPr lang="en"/>
            </a:br>
            <a:r>
              <a:rPr lang="en"/>
              <a:t>Cons:</a:t>
            </a:r>
            <a:endParaRPr/>
          </a:p>
          <a:p>
            <a:pPr indent="-317500" lvl="0" marL="457200" rtl="0" algn="l">
              <a:spcBef>
                <a:spcPts val="0"/>
              </a:spcBef>
              <a:spcAft>
                <a:spcPts val="0"/>
              </a:spcAft>
              <a:buSzPts val="1400"/>
              <a:buChar char="●"/>
            </a:pPr>
            <a:r>
              <a:rPr lang="en"/>
              <a:t>More complex cloud setup</a:t>
            </a:r>
            <a:endParaRPr/>
          </a:p>
          <a:p>
            <a:pPr indent="-317500" lvl="0" marL="457200" rtl="0" algn="l">
              <a:spcBef>
                <a:spcPts val="0"/>
              </a:spcBef>
              <a:spcAft>
                <a:spcPts val="0"/>
              </a:spcAft>
              <a:buSzPts val="1400"/>
              <a:buChar char="●"/>
            </a:pPr>
            <a:r>
              <a:rPr lang="en"/>
              <a:t>Harder to find bugs</a:t>
            </a:r>
            <a:endParaRPr/>
          </a:p>
          <a:p>
            <a:pPr indent="-317500" lvl="0" marL="457200" rtl="0" algn="l">
              <a:spcBef>
                <a:spcPts val="0"/>
              </a:spcBef>
              <a:spcAft>
                <a:spcPts val="0"/>
              </a:spcAft>
              <a:buSzPts val="1400"/>
              <a:buChar char="●"/>
            </a:pPr>
            <a:r>
              <a:rPr lang="en"/>
              <a:t>Still a small performance </a:t>
            </a:r>
            <a:r>
              <a:rPr lang="en"/>
              <a:t>degradation</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61"/>
          <p:cNvSpPr txBox="1"/>
          <p:nvPr/>
        </p:nvSpPr>
        <p:spPr>
          <a:xfrm>
            <a:off x="1345474" y="1143199"/>
            <a:ext cx="5673900" cy="847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2: </a:t>
            </a:r>
            <a:r>
              <a:rPr b="0" i="0" lang="en" sz="1800" u="none" cap="none" strike="noStrike">
                <a:solidFill>
                  <a:schemeClr val="dk1"/>
                </a:solidFill>
                <a:latin typeface="Helvetica Neue"/>
                <a:ea typeface="Helvetica Neue"/>
                <a:cs typeface="Helvetica Neue"/>
                <a:sym typeface="Helvetica Neue"/>
              </a:rPr>
              <a:t>Connecting to the cluster</a:t>
            </a:r>
            <a:endParaRPr b="0" i="0" sz="1800" u="none" cap="none" strike="noStrike">
              <a:solidFill>
                <a:srgbClr val="000000"/>
              </a:solidFill>
              <a:latin typeface="Arial"/>
              <a:ea typeface="Arial"/>
              <a:cs typeface="Arial"/>
              <a:sym typeface="Arial"/>
            </a:endParaRPr>
          </a:p>
        </p:txBody>
      </p:sp>
      <p:pic>
        <p:nvPicPr>
          <p:cNvPr descr="http://nci.org.au/wp-content/uploads/Raijin/NCI_Raijin-web2.jpg" id="630" name="Google Shape;630;p61"/>
          <p:cNvPicPr preferRelativeResize="0"/>
          <p:nvPr/>
        </p:nvPicPr>
        <p:blipFill rotWithShape="1">
          <a:blip r:embed="rId3">
            <a:alphaModFix/>
          </a:blip>
          <a:srcRect b="0" l="0" r="0" t="0"/>
          <a:stretch/>
        </p:blipFill>
        <p:spPr>
          <a:xfrm>
            <a:off x="4904344" y="2787774"/>
            <a:ext cx="1866207" cy="1242138"/>
          </a:xfrm>
          <a:prstGeom prst="rect">
            <a:avLst/>
          </a:prstGeom>
          <a:noFill/>
          <a:ln>
            <a:noFill/>
          </a:ln>
        </p:spPr>
      </p:pic>
      <p:sp>
        <p:nvSpPr>
          <p:cNvPr descr="Image result for clipart computer terminal" id="631" name="Google Shape;631;p61"/>
          <p:cNvSpPr/>
          <p:nvPr/>
        </p:nvSpPr>
        <p:spPr>
          <a:xfrm>
            <a:off x="0" y="-108347"/>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632" name="Google Shape;632;p61"/>
          <p:cNvSpPr/>
          <p:nvPr/>
        </p:nvSpPr>
        <p:spPr>
          <a:xfrm>
            <a:off x="140677" y="5953"/>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633" name="Google Shape;633;p61">
            <a:hlinkClick r:id="rId4"/>
          </p:cNvPr>
          <p:cNvSpPr/>
          <p:nvPr/>
        </p:nvSpPr>
        <p:spPr>
          <a:xfrm>
            <a:off x="38100" y="-10167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634" name="Google Shape;634;p61">
            <a:hlinkClick r:id="rId5"/>
          </p:cNvPr>
          <p:cNvSpPr/>
          <p:nvPr/>
        </p:nvSpPr>
        <p:spPr>
          <a:xfrm>
            <a:off x="178777" y="-9024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ad.monash.edu\home\User099\smichnow\Pictures\terminal.png" id="635" name="Google Shape;635;p61"/>
          <p:cNvPicPr preferRelativeResize="0"/>
          <p:nvPr/>
        </p:nvPicPr>
        <p:blipFill rotWithShape="1">
          <a:blip r:embed="rId6">
            <a:alphaModFix/>
          </a:blip>
          <a:srcRect b="0" l="0" r="0" t="0"/>
          <a:stretch/>
        </p:blipFill>
        <p:spPr>
          <a:xfrm>
            <a:off x="754375" y="3057804"/>
            <a:ext cx="807244" cy="796529"/>
          </a:xfrm>
          <a:prstGeom prst="rect">
            <a:avLst/>
          </a:prstGeom>
          <a:noFill/>
          <a:ln>
            <a:noFill/>
          </a:ln>
        </p:spPr>
      </p:pic>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636" name="Google Shape;636;p61">
            <a:hlinkClick r:id="rId7"/>
          </p:cNvPr>
          <p:cNvSpPr/>
          <p:nvPr/>
        </p:nvSpPr>
        <p:spPr>
          <a:xfrm>
            <a:off x="38100" y="-1343025"/>
            <a:ext cx="3455377" cy="28074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ad.monash.edu\home\User099\smichnow\Pictures\earth.png" id="637" name="Google Shape;637;p61"/>
          <p:cNvPicPr preferRelativeResize="0"/>
          <p:nvPr/>
        </p:nvPicPr>
        <p:blipFill rotWithShape="1">
          <a:blip r:embed="rId8">
            <a:alphaModFix/>
          </a:blip>
          <a:srcRect b="0" l="0" r="0" t="0"/>
          <a:stretch/>
        </p:blipFill>
        <p:spPr>
          <a:xfrm>
            <a:off x="2312057" y="2623030"/>
            <a:ext cx="1635919" cy="1571625"/>
          </a:xfrm>
          <a:prstGeom prst="rect">
            <a:avLst/>
          </a:prstGeom>
          <a:noFill/>
          <a:ln>
            <a:noFill/>
          </a:ln>
        </p:spPr>
      </p:pic>
      <p:sp>
        <p:nvSpPr>
          <p:cNvPr id="638" name="Google Shape;638;p61"/>
          <p:cNvSpPr/>
          <p:nvPr/>
        </p:nvSpPr>
        <p:spPr>
          <a:xfrm>
            <a:off x="869112" y="2329376"/>
            <a:ext cx="5516921" cy="486054"/>
          </a:xfrm>
          <a:prstGeom prst="uturnArrow">
            <a:avLst>
              <a:gd fmla="val 25000" name="adj1"/>
              <a:gd fmla="val 25000" name="adj2"/>
              <a:gd fmla="val 25000" name="adj3"/>
              <a:gd fmla="val 43750" name="adj4"/>
              <a:gd fmla="val 75000" name="adj5"/>
            </a:avLst>
          </a:prstGeom>
          <a:solidFill>
            <a:schemeClr val="dk1"/>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2"/>
          <p:cNvSpPr txBox="1"/>
          <p:nvPr/>
        </p:nvSpPr>
        <p:spPr>
          <a:xfrm>
            <a:off x="2378525" y="735546"/>
            <a:ext cx="3261545"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Secure Shell (ssh)</a:t>
            </a:r>
            <a:endParaRPr b="0" i="0" sz="1200" u="none" cap="none" strike="noStrike">
              <a:solidFill>
                <a:srgbClr val="000000"/>
              </a:solidFill>
              <a:latin typeface="Arial"/>
              <a:ea typeface="Arial"/>
              <a:cs typeface="Arial"/>
              <a:sym typeface="Arial"/>
            </a:endParaRPr>
          </a:p>
        </p:txBody>
      </p:sp>
      <p:sp>
        <p:nvSpPr>
          <p:cNvPr id="644" name="Google Shape;644;p62"/>
          <p:cNvSpPr txBox="1"/>
          <p:nvPr/>
        </p:nvSpPr>
        <p:spPr>
          <a:xfrm>
            <a:off x="1143641" y="1118488"/>
            <a:ext cx="6290480"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Logging into servers requires a </a:t>
            </a:r>
            <a:r>
              <a:rPr b="1" i="0" lang="en" sz="1600" u="none" cap="none" strike="noStrike">
                <a:solidFill>
                  <a:schemeClr val="dk1"/>
                </a:solidFill>
                <a:latin typeface="Arial"/>
                <a:ea typeface="Arial"/>
                <a:cs typeface="Arial"/>
                <a:sym typeface="Arial"/>
              </a:rPr>
              <a:t>ssh </a:t>
            </a:r>
            <a:r>
              <a:rPr b="0" i="0" lang="en" sz="1600" u="none" cap="none" strike="noStrike">
                <a:solidFill>
                  <a:schemeClr val="dk1"/>
                </a:solidFill>
                <a:latin typeface="Arial"/>
                <a:ea typeface="Arial"/>
                <a:cs typeface="Arial"/>
                <a:sym typeface="Arial"/>
              </a:rPr>
              <a:t>client on your local computer</a:t>
            </a:r>
            <a:endParaRPr b="0" i="0" sz="1200" u="none" cap="none" strike="noStrike">
              <a:solidFill>
                <a:srgbClr val="000000"/>
              </a:solidFill>
              <a:latin typeface="Arial"/>
              <a:ea typeface="Arial"/>
              <a:cs typeface="Arial"/>
              <a:sym typeface="Arial"/>
            </a:endParaRPr>
          </a:p>
        </p:txBody>
      </p:sp>
      <p:sp>
        <p:nvSpPr>
          <p:cNvPr id="645" name="Google Shape;645;p62"/>
          <p:cNvSpPr/>
          <p:nvPr/>
        </p:nvSpPr>
        <p:spPr>
          <a:xfrm>
            <a:off x="1068070" y="1798952"/>
            <a:ext cx="6029749" cy="133882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Arimo"/>
                <a:ea typeface="Arimo"/>
                <a:cs typeface="Arimo"/>
                <a:sym typeface="Arimo"/>
              </a:rPr>
              <a:t>Common terminal programs: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mo"/>
                <a:ea typeface="Arimo"/>
                <a:cs typeface="Arimo"/>
                <a:sym typeface="Arimo"/>
              </a:rPr>
              <a:t>Windows</a:t>
            </a:r>
            <a:endParaRPr b="0" i="0" sz="1200" u="none" cap="none" strike="noStrike">
              <a:solidFill>
                <a:srgbClr val="000000"/>
              </a:solidFill>
              <a:latin typeface="Arial"/>
              <a:ea typeface="Arial"/>
              <a:cs typeface="Arial"/>
              <a:sym typeface="Arial"/>
            </a:endParaRPr>
          </a:p>
          <a:p>
            <a:pPr indent="-101600" lvl="1" marL="393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use putty (download </a:t>
            </a:r>
            <a:r>
              <a:rPr b="0" i="0" lang="en" sz="1100" u="sng" cap="none" strike="noStrike">
                <a:solidFill>
                  <a:schemeClr val="hlink"/>
                </a:solidFill>
                <a:latin typeface="Arial"/>
                <a:ea typeface="Arial"/>
                <a:cs typeface="Arial"/>
                <a:sym typeface="Arial"/>
                <a:hlinkClick r:id="rId3"/>
              </a:rPr>
              <a:t>https://www.putty.org/</a:t>
            </a:r>
            <a:r>
              <a:rPr b="0" i="0" lang="en" sz="1600" u="none" cap="none" strike="noStrike">
                <a:solidFill>
                  <a:schemeClr val="dk1"/>
                </a:solidFill>
                <a:latin typeface="Arimo"/>
                <a:ea typeface="Arimo"/>
                <a:cs typeface="Arimo"/>
                <a:sym typeface="Arimo"/>
              </a:rPr>
              <a:t>) </a:t>
            </a:r>
            <a:endParaRPr b="0" i="0" sz="1600" u="none" cap="none" strike="noStrike">
              <a:solidFill>
                <a:schemeClr val="dk1"/>
              </a:solidFill>
              <a:latin typeface="Arimo"/>
              <a:ea typeface="Arimo"/>
              <a:cs typeface="Arimo"/>
              <a:sym typeface="Arimo"/>
            </a:endParaRPr>
          </a:p>
          <a:p>
            <a:pPr indent="-101600" lvl="1" marL="3937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Or MobaXterm (download </a:t>
            </a:r>
            <a:r>
              <a:rPr b="0" i="0" lang="en" sz="1100" u="sng" cap="none" strike="noStrike">
                <a:solidFill>
                  <a:schemeClr val="hlink"/>
                </a:solidFill>
                <a:latin typeface="Arial"/>
                <a:ea typeface="Arial"/>
                <a:cs typeface="Arial"/>
                <a:sym typeface="Arial"/>
                <a:hlinkClick r:id="rId4"/>
              </a:rPr>
              <a:t>https://mobaxterm.mobatek.net/</a:t>
            </a:r>
            <a:r>
              <a:rPr b="0" i="0" lang="en" sz="1600" u="none" cap="none" strike="noStrike">
                <a:solidFill>
                  <a:schemeClr val="dk1"/>
                </a:solidFill>
                <a:latin typeface="Arimo"/>
                <a:ea typeface="Arimo"/>
                <a:cs typeface="Arimo"/>
                <a:sym typeface="Arimo"/>
              </a:rPr>
              <a:t>)</a:t>
            </a:r>
            <a:endParaRPr b="0" i="0" sz="1600" u="none" cap="none" strike="noStrike">
              <a:solidFill>
                <a:schemeClr val="dk1"/>
              </a:solidFill>
              <a:latin typeface="Arimo"/>
              <a:ea typeface="Arimo"/>
              <a:cs typeface="Arimo"/>
              <a:sym typeface="Arimo"/>
            </a:endParaRPr>
          </a:p>
          <a:p>
            <a:pPr indent="-101600" lvl="1" marL="393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Or Cygwin if you are an advanced user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mo"/>
                <a:ea typeface="Arimo"/>
                <a:cs typeface="Arimo"/>
                <a:sym typeface="Arimo"/>
              </a:rPr>
              <a:t>Linux</a:t>
            </a:r>
            <a:r>
              <a:rPr b="0" i="0" lang="en" sz="1600" u="none" cap="none" strike="noStrike">
                <a:solidFill>
                  <a:schemeClr val="dk1"/>
                </a:solidFill>
                <a:latin typeface="Arimo"/>
                <a:ea typeface="Arimo"/>
                <a:cs typeface="Arimo"/>
                <a:sym typeface="Arimo"/>
              </a:rPr>
              <a:t>, use Terminal (preinstalled)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mo"/>
                <a:ea typeface="Arimo"/>
                <a:cs typeface="Arimo"/>
                <a:sym typeface="Arimo"/>
              </a:rPr>
              <a:t>OS X</a:t>
            </a:r>
            <a:r>
              <a:rPr b="0" i="0" lang="en" sz="1600" u="none" cap="none" strike="noStrike">
                <a:solidFill>
                  <a:schemeClr val="dk1"/>
                </a:solidFill>
                <a:latin typeface="Arimo"/>
                <a:ea typeface="Arimo"/>
                <a:cs typeface="Arimo"/>
                <a:sym typeface="Arimo"/>
              </a:rPr>
              <a:t>, use Terminal (preinstalled) or iTerm2 (download)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graphicFrame>
        <p:nvGraphicFramePr>
          <p:cNvPr id="650" name="Google Shape;650;p63"/>
          <p:cNvGraphicFramePr/>
          <p:nvPr/>
        </p:nvGraphicFramePr>
        <p:xfrm>
          <a:off x="136574" y="1903057"/>
          <a:ext cx="3000000" cy="3000000"/>
        </p:xfrm>
        <a:graphic>
          <a:graphicData uri="http://schemas.openxmlformats.org/drawingml/2006/table">
            <a:tbl>
              <a:tblPr bandRow="1" firstRow="1">
                <a:noFill/>
                <a:tableStyleId>{6DB6899D-0C58-4D6F-840C-FA0A91D07F2F}</a:tableStyleId>
              </a:tblPr>
              <a:tblGrid>
                <a:gridCol w="2956950"/>
                <a:gridCol w="2956950"/>
                <a:gridCol w="2956950"/>
              </a:tblGrid>
              <a:tr h="3051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OS</a:t>
                      </a:r>
                      <a:endParaRPr sz="1100" u="none" cap="none" strike="noStrike"/>
                    </a:p>
                  </a:txBody>
                  <a:tcPr marT="34300" marB="34300" marR="84425" marL="84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TOOL </a:t>
                      </a:r>
                      <a:endParaRPr sz="1100" u="none" cap="none" strike="noStrike"/>
                    </a:p>
                  </a:txBody>
                  <a:tcPr marT="34300" marB="34300" marR="84425" marL="84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Command</a:t>
                      </a:r>
                      <a:endParaRPr sz="1100" u="none" cap="none" strike="noStrike"/>
                    </a:p>
                  </a:txBody>
                  <a:tcPr marT="34300" marB="34300" marR="84425" marL="84425"/>
                </a:tc>
              </a:tr>
              <a:tr h="7689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Mac</a:t>
                      </a:r>
                      <a:endParaRPr sz="1200" u="none" cap="none" strike="noStrike"/>
                    </a:p>
                  </a:txBody>
                  <a:tcPr marT="34300" marB="34300" marR="84425" marL="84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ssh is already in your terminal window </a:t>
                      </a:r>
                      <a:endParaRPr sz="1200" u="none" cap="none" strike="noStrike"/>
                    </a:p>
                  </a:txBody>
                  <a:tcPr marT="34300" marB="34300" marR="84425" marL="84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t>ssh  username@</a:t>
                      </a:r>
                      <a:r>
                        <a:rPr b="1" lang="en" sz="1100" u="none" cap="none" strike="noStrike"/>
                        <a:t>118.138.242.181 </a:t>
                      </a:r>
                      <a:endParaRPr sz="1100" u="none" cap="none" strike="noStrike"/>
                    </a:p>
                    <a:p>
                      <a:pPr indent="0" lvl="0" marL="0" marR="0" rtl="0" algn="l">
                        <a:lnSpc>
                          <a:spcPct val="100000"/>
                        </a:lnSpc>
                        <a:spcBef>
                          <a:spcPts val="0"/>
                        </a:spcBef>
                        <a:spcAft>
                          <a:spcPts val="0"/>
                        </a:spcAft>
                        <a:buClr>
                          <a:schemeClr val="dk1"/>
                        </a:buClr>
                        <a:buSzPts val="1200"/>
                        <a:buFont typeface="Arial"/>
                        <a:buNone/>
                      </a:pPr>
                      <a:r>
                        <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4300" marB="34300" marR="84425" marL="84425"/>
                </a:tc>
              </a:tr>
              <a:tr h="6432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Unix/Linux</a:t>
                      </a:r>
                      <a:endParaRPr sz="1200" u="none" cap="none" strike="noStrike"/>
                    </a:p>
                  </a:txBody>
                  <a:tcPr marT="34300" marB="34300" marR="84425" marL="84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t>ssh is already in your terminal window</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4300" marB="34300" marR="84425" marL="84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t>ssh  username@</a:t>
                      </a:r>
                      <a:r>
                        <a:rPr b="1" lang="en" sz="1100" u="none" cap="none" strike="noStrike"/>
                        <a:t>118.138.242.181 </a:t>
                      </a:r>
                      <a:endParaRPr sz="1100" u="none" cap="none" strike="noStrike"/>
                    </a:p>
                    <a:p>
                      <a:pPr indent="0" lvl="0" marL="0" marR="0" rtl="0" algn="l">
                        <a:lnSpc>
                          <a:spcPct val="100000"/>
                        </a:lnSpc>
                        <a:spcBef>
                          <a:spcPts val="0"/>
                        </a:spcBef>
                        <a:spcAft>
                          <a:spcPts val="0"/>
                        </a:spcAft>
                        <a:buClr>
                          <a:schemeClr val="dk1"/>
                        </a:buClr>
                        <a:buSzPts val="1200"/>
                        <a:buFont typeface="Arial"/>
                        <a:buNone/>
                      </a:pPr>
                      <a:r>
                        <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4300" marB="34300" marR="84425" marL="84425"/>
                </a:tc>
              </a:tr>
              <a:tr h="6432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Windows</a:t>
                      </a:r>
                      <a:endParaRPr sz="1100" u="none" cap="none" strike="noStrike"/>
                    </a:p>
                  </a:txBody>
                  <a:tcPr marT="34300" marB="34300" marR="84425" marL="84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If you have a Cygwin terminal</a:t>
                      </a:r>
                      <a:endParaRPr sz="1100" u="none" cap="none" strike="noStrike"/>
                    </a:p>
                  </a:txBody>
                  <a:tcPr marT="34300" marB="34300" marR="84425" marL="84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t>ssh  username@</a:t>
                      </a:r>
                      <a:r>
                        <a:rPr b="1" lang="en" sz="1100" u="none" cap="none" strike="noStrike"/>
                        <a:t>118.138.242.181 </a:t>
                      </a:r>
                      <a:endParaRPr sz="1100" u="none" cap="none" strike="noStrike"/>
                    </a:p>
                    <a:p>
                      <a:pPr indent="0" lvl="0" marL="0" marR="0" rtl="0" algn="l">
                        <a:lnSpc>
                          <a:spcPct val="100000"/>
                        </a:lnSpc>
                        <a:spcBef>
                          <a:spcPts val="0"/>
                        </a:spcBef>
                        <a:spcAft>
                          <a:spcPts val="0"/>
                        </a:spcAft>
                        <a:buClr>
                          <a:schemeClr val="dk1"/>
                        </a:buClr>
                        <a:buSzPts val="1200"/>
                        <a:buFont typeface="Arial"/>
                        <a:buNone/>
                      </a:pPr>
                      <a:r>
                        <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4300" marB="34300" marR="84425" marL="84425"/>
                </a:tc>
              </a:tr>
            </a:tbl>
          </a:graphicData>
        </a:graphic>
      </p:graphicFrame>
      <p:sp>
        <p:nvSpPr>
          <p:cNvPr id="651" name="Google Shape;651;p63"/>
          <p:cNvSpPr txBox="1"/>
          <p:nvPr/>
        </p:nvSpPr>
        <p:spPr>
          <a:xfrm>
            <a:off x="2378525" y="735546"/>
            <a:ext cx="3261545"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Secure Shell (ssh)</a:t>
            </a:r>
            <a:endParaRPr b="0" i="0" sz="1200" u="none" cap="none" strike="noStrike">
              <a:solidFill>
                <a:srgbClr val="000000"/>
              </a:solidFill>
              <a:latin typeface="Arial"/>
              <a:ea typeface="Arial"/>
              <a:cs typeface="Arial"/>
              <a:sym typeface="Arial"/>
            </a:endParaRPr>
          </a:p>
        </p:txBody>
      </p:sp>
      <p:sp>
        <p:nvSpPr>
          <p:cNvPr id="652" name="Google Shape;652;p63"/>
          <p:cNvSpPr txBox="1"/>
          <p:nvPr/>
        </p:nvSpPr>
        <p:spPr>
          <a:xfrm>
            <a:off x="1143641" y="1118488"/>
            <a:ext cx="6290480"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Logging into servers requires a </a:t>
            </a:r>
            <a:r>
              <a:rPr b="1" i="0" lang="en" sz="1600" u="none" cap="none" strike="noStrike">
                <a:solidFill>
                  <a:schemeClr val="dk1"/>
                </a:solidFill>
                <a:latin typeface="Arial"/>
                <a:ea typeface="Arial"/>
                <a:cs typeface="Arial"/>
                <a:sym typeface="Arial"/>
              </a:rPr>
              <a:t>ssh </a:t>
            </a:r>
            <a:r>
              <a:rPr b="0" i="0" lang="en" sz="1600" u="none" cap="none" strike="noStrike">
                <a:solidFill>
                  <a:schemeClr val="dk1"/>
                </a:solidFill>
                <a:latin typeface="Arial"/>
                <a:ea typeface="Arial"/>
                <a:cs typeface="Arial"/>
                <a:sym typeface="Arial"/>
              </a:rPr>
              <a:t>client on your local computer</a:t>
            </a:r>
            <a:endParaRPr b="0" i="0" sz="1200" u="none" cap="none" strike="noStrike">
              <a:solidFill>
                <a:srgbClr val="000000"/>
              </a:solidFill>
              <a:latin typeface="Arial"/>
              <a:ea typeface="Arial"/>
              <a:cs typeface="Arial"/>
              <a:sym typeface="Arial"/>
            </a:endParaRPr>
          </a:p>
        </p:txBody>
      </p:sp>
      <p:pic>
        <p:nvPicPr>
          <p:cNvPr id="653" name="Google Shape;653;p63"/>
          <p:cNvPicPr preferRelativeResize="0"/>
          <p:nvPr/>
        </p:nvPicPr>
        <p:blipFill rotWithShape="1">
          <a:blip r:embed="rId3">
            <a:alphaModFix/>
          </a:blip>
          <a:srcRect b="0" l="0" r="0" t="0"/>
          <a:stretch/>
        </p:blipFill>
        <p:spPr>
          <a:xfrm>
            <a:off x="1324669" y="3789049"/>
            <a:ext cx="467075" cy="350306"/>
          </a:xfrm>
          <a:prstGeom prst="rect">
            <a:avLst/>
          </a:prstGeom>
          <a:noFill/>
          <a:ln>
            <a:noFill/>
          </a:ln>
        </p:spPr>
      </p:pic>
      <p:pic>
        <p:nvPicPr>
          <p:cNvPr descr="\\ad.monash.edu\home\User099\smichnow\Pictures\Mac-Terminal-icon.png" id="654" name="Google Shape;654;p63"/>
          <p:cNvPicPr preferRelativeResize="0"/>
          <p:nvPr/>
        </p:nvPicPr>
        <p:blipFill rotWithShape="1">
          <a:blip r:embed="rId4">
            <a:alphaModFix/>
          </a:blip>
          <a:srcRect b="0" l="0" r="0" t="0"/>
          <a:stretch/>
        </p:blipFill>
        <p:spPr>
          <a:xfrm>
            <a:off x="1316894" y="2246966"/>
            <a:ext cx="482631" cy="482631"/>
          </a:xfrm>
          <a:prstGeom prst="rect">
            <a:avLst/>
          </a:prstGeom>
          <a:noFill/>
          <a:ln>
            <a:noFill/>
          </a:ln>
        </p:spPr>
      </p:pic>
      <p:pic>
        <p:nvPicPr>
          <p:cNvPr descr="\\ad.monash.edu\home\User099\smichnow\Pictures\images7ABW0R3Y.jpg" id="655" name="Google Shape;655;p63"/>
          <p:cNvPicPr preferRelativeResize="0"/>
          <p:nvPr/>
        </p:nvPicPr>
        <p:blipFill rotWithShape="1">
          <a:blip r:embed="rId5">
            <a:alphaModFix/>
          </a:blip>
          <a:srcRect b="0" l="0" r="0" t="0"/>
          <a:stretch/>
        </p:blipFill>
        <p:spPr>
          <a:xfrm>
            <a:off x="1277213" y="2977144"/>
            <a:ext cx="585788" cy="5643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64"/>
          <p:cNvSpPr/>
          <p:nvPr/>
        </p:nvSpPr>
        <p:spPr>
          <a:xfrm>
            <a:off x="269841" y="1012690"/>
            <a:ext cx="8693700" cy="3808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3F3F3F"/>
                </a:solidFill>
                <a:latin typeface="Arial"/>
                <a:ea typeface="Arial"/>
                <a:cs typeface="Arial"/>
                <a:sym typeface="Arial"/>
              </a:rPr>
              <a:t>Example. </a:t>
            </a:r>
            <a:r>
              <a:rPr b="1" i="0" lang="en" sz="1200" u="none" cap="none" strike="noStrike">
                <a:solidFill>
                  <a:schemeClr val="dk1"/>
                </a:solidFill>
                <a:latin typeface="Arial"/>
                <a:ea typeface="Arial"/>
                <a:cs typeface="Arial"/>
                <a:sym typeface="Arial"/>
              </a:rPr>
              <a:t>ssh  simon@</a:t>
            </a:r>
            <a:r>
              <a:rPr b="1" i="0" lang="en" sz="1100" u="none" cap="none" strike="noStrike">
                <a:solidFill>
                  <a:schemeClr val="dk1"/>
                </a:solidFill>
                <a:latin typeface="Arial"/>
                <a:ea typeface="Arial"/>
                <a:cs typeface="Arial"/>
                <a:sym typeface="Arial"/>
              </a:rPr>
              <a:t>118.138.242.181 </a:t>
            </a:r>
            <a:endParaRPr b="1" i="1" sz="12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 authenticity of host 'localhost (127.0.0.1)' can't be established.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ECDSA key fingerprint is SHA256:CCVXbbNqjWEv9bvtcnzNT3O2n3ii9Y5rhg0GvqOXXiM.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ECDSA key fingerprint is MD5:4b:84:40:45:bd:05:27:cf:c3:33:99:58:96:13:d2:d0.</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Are you sure you want to continue connecting (yes/no)? yes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Warning: Permanently added 'localhost' (ECDSA) to the list of known hosts.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Password: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Last login: Wed Aug  1 05:43:30 2018</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chemeClr val="dk1"/>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Nectar CentOS 7 (Core)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Image details and information is available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https://support.ehelp.edu.au/support/solutions/articles/6000106269-image-catalog</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chemeClr val="dk1"/>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[simon@slurm-login ~]$ </a:t>
            </a:r>
            <a:endParaRPr b="0" i="0" sz="1200" u="none" cap="none" strike="noStrike">
              <a:solidFill>
                <a:srgbClr val="000000"/>
              </a:solidFill>
              <a:latin typeface="Arial"/>
              <a:ea typeface="Arial"/>
              <a:cs typeface="Arial"/>
              <a:sym typeface="Arial"/>
            </a:endParaRPr>
          </a:p>
        </p:txBody>
      </p:sp>
      <p:cxnSp>
        <p:nvCxnSpPr>
          <p:cNvPr id="661" name="Google Shape;661;p64"/>
          <p:cNvCxnSpPr/>
          <p:nvPr/>
        </p:nvCxnSpPr>
        <p:spPr>
          <a:xfrm rot="10800000">
            <a:off x="1858025" y="2260200"/>
            <a:ext cx="4296900" cy="146100"/>
          </a:xfrm>
          <a:prstGeom prst="straightConnector1">
            <a:avLst/>
          </a:prstGeom>
          <a:noFill/>
          <a:ln cap="flat" cmpd="sng" w="19050">
            <a:solidFill>
              <a:schemeClr val="accent2"/>
            </a:solidFill>
            <a:prstDash val="solid"/>
            <a:round/>
            <a:headEnd len="sm" w="sm" type="none"/>
            <a:tailEnd len="med" w="med" type="stealth"/>
          </a:ln>
        </p:spPr>
      </p:cxnSp>
      <p:sp>
        <p:nvSpPr>
          <p:cNvPr id="662" name="Google Shape;662;p64"/>
          <p:cNvSpPr/>
          <p:nvPr/>
        </p:nvSpPr>
        <p:spPr>
          <a:xfrm>
            <a:off x="6313504" y="2260194"/>
            <a:ext cx="2138100" cy="623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You are prompted for password. Your will </a:t>
            </a:r>
            <a:r>
              <a:rPr b="1" i="1" lang="en" sz="1000" u="none" cap="none" strike="noStrike">
                <a:solidFill>
                  <a:schemeClr val="accent2"/>
                </a:solidFill>
                <a:latin typeface="Arial"/>
                <a:ea typeface="Arial"/>
                <a:cs typeface="Arial"/>
                <a:sym typeface="Arial"/>
              </a:rPr>
              <a:t>not</a:t>
            </a:r>
            <a:r>
              <a:rPr b="0" i="1" lang="en" sz="1000" u="none" cap="none" strike="noStrike">
                <a:solidFill>
                  <a:schemeClr val="accent2"/>
                </a:solidFill>
                <a:latin typeface="Arial"/>
                <a:ea typeface="Arial"/>
                <a:cs typeface="Arial"/>
                <a:sym typeface="Arial"/>
              </a:rPr>
              <a:t> see the password when you type. This is a security measure</a:t>
            </a:r>
            <a:endParaRPr b="0" i="0" sz="1200" u="none" cap="none" strike="noStrike">
              <a:solidFill>
                <a:srgbClr val="000000"/>
              </a:solidFill>
              <a:latin typeface="Arial"/>
              <a:ea typeface="Arial"/>
              <a:cs typeface="Arial"/>
              <a:sym typeface="Arial"/>
            </a:endParaRPr>
          </a:p>
        </p:txBody>
      </p:sp>
      <p:sp>
        <p:nvSpPr>
          <p:cNvPr id="663" name="Google Shape;663;p64"/>
          <p:cNvSpPr/>
          <p:nvPr/>
        </p:nvSpPr>
        <p:spPr>
          <a:xfrm>
            <a:off x="6825454" y="1182494"/>
            <a:ext cx="2138100" cy="623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The very first time you log in, you will get a ssh-key exchange message, and you will be asked to accept the key. Hit. ‘Yes’. This won’t happen again.</a:t>
            </a:r>
            <a:endParaRPr b="0" i="0" sz="1200" u="none" cap="none" strike="noStrike">
              <a:solidFill>
                <a:srgbClr val="000000"/>
              </a:solidFill>
              <a:latin typeface="Arial"/>
              <a:ea typeface="Arial"/>
              <a:cs typeface="Arial"/>
              <a:sym typeface="Arial"/>
            </a:endParaRPr>
          </a:p>
        </p:txBody>
      </p:sp>
      <p:cxnSp>
        <p:nvCxnSpPr>
          <p:cNvPr id="664" name="Google Shape;664;p64"/>
          <p:cNvCxnSpPr/>
          <p:nvPr/>
        </p:nvCxnSpPr>
        <p:spPr>
          <a:xfrm rot="10800000">
            <a:off x="5161275" y="1322600"/>
            <a:ext cx="1705200" cy="6000"/>
          </a:xfrm>
          <a:prstGeom prst="straightConnector1">
            <a:avLst/>
          </a:prstGeom>
          <a:noFill/>
          <a:ln cap="flat" cmpd="sng" w="19050">
            <a:solidFill>
              <a:schemeClr val="accent2"/>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500"/>
                                        <p:tgtEl>
                                          <p:spTgt spid="6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500"/>
                                        <p:tgtEl>
                                          <p:spTgt spid="6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9"/>
          <p:cNvSpPr txBox="1"/>
          <p:nvPr/>
        </p:nvSpPr>
        <p:spPr>
          <a:xfrm>
            <a:off x="2061025" y="724286"/>
            <a:ext cx="48522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Course Materials</a:t>
            </a:r>
            <a:endParaRPr b="0" i="0" sz="1200" u="none" cap="none" strike="noStrike">
              <a:solidFill>
                <a:srgbClr val="000000"/>
              </a:solidFill>
              <a:latin typeface="Arial"/>
              <a:ea typeface="Arial"/>
              <a:cs typeface="Arial"/>
              <a:sym typeface="Arial"/>
            </a:endParaRPr>
          </a:p>
        </p:txBody>
      </p:sp>
      <p:sp>
        <p:nvSpPr>
          <p:cNvPr descr="Image result for clipart computer terminal" id="129" name="Google Shape;129;p29"/>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30" name="Google Shape;130;p29"/>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31" name="Google Shape;131;p29">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32" name="Google Shape;132;p29">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33" name="Google Shape;133;p29">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4" name="Google Shape;134;p29"/>
          <p:cNvSpPr/>
          <p:nvPr/>
        </p:nvSpPr>
        <p:spPr>
          <a:xfrm>
            <a:off x="615050" y="1398800"/>
            <a:ext cx="8381400" cy="3478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chemeClr val="dk1"/>
                </a:solidFill>
                <a:latin typeface="Arimo"/>
                <a:ea typeface="Arimo"/>
                <a:cs typeface="Arimo"/>
                <a:sym typeface="Arimo"/>
              </a:rPr>
              <a:t>SLACK CHANNEL</a:t>
            </a:r>
            <a:r>
              <a:rPr b="1" i="0" lang="en" sz="2100" u="none" cap="none" strike="noStrike">
                <a:solidFill>
                  <a:schemeClr val="dk1"/>
                </a:solidFill>
                <a:latin typeface="Arimo"/>
                <a:ea typeface="Arimo"/>
                <a:cs typeface="Arimo"/>
                <a:sym typeface="Arimo"/>
              </a:rPr>
              <a:t>:</a:t>
            </a:r>
            <a:endParaRPr b="1" i="0" sz="21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t/>
            </a:r>
            <a:endParaRPr sz="2100">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rPr lang="en" sz="2100" u="sng">
                <a:solidFill>
                  <a:schemeClr val="hlink"/>
                </a:solidFill>
                <a:hlinkClick r:id="rId6"/>
              </a:rPr>
              <a:t>https://datafluency.slack.com/archives/C015HBQ6WAH</a:t>
            </a:r>
            <a:endParaRPr sz="3200">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t/>
            </a:r>
            <a:endParaRPr sz="2100">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rPr b="1" lang="en" sz="2100">
                <a:solidFill>
                  <a:schemeClr val="dk1"/>
                </a:solidFill>
                <a:latin typeface="Arimo"/>
                <a:ea typeface="Arimo"/>
                <a:cs typeface="Arimo"/>
                <a:sym typeface="Arimo"/>
              </a:rPr>
              <a:t>Link to Slides:</a:t>
            </a:r>
            <a:endParaRPr b="1" sz="2100">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rPr lang="en" sz="2100" u="sng">
                <a:solidFill>
                  <a:schemeClr val="hlink"/>
                </a:solidFill>
                <a:latin typeface="Arimo"/>
                <a:ea typeface="Arimo"/>
                <a:cs typeface="Arimo"/>
                <a:sym typeface="Arimo"/>
                <a:hlinkClick r:id="rId7"/>
              </a:rPr>
              <a:t>https://docs.google.com/presentation/d/19OsFBNn3wsQspFxK-y1i6BKFQwUK6y_4YsstsnOMs6w/edit?usp=sharing</a:t>
            </a:r>
            <a:endParaRPr sz="2100">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dk1"/>
                </a:solidFill>
                <a:latin typeface="Arimo"/>
                <a:ea typeface="Arimo"/>
                <a:cs typeface="Arimo"/>
                <a:sym typeface="Arimo"/>
              </a:rPr>
              <a:t>Something else to read:</a:t>
            </a:r>
            <a:endParaRPr b="1" i="0" sz="21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rPr b="0" i="0" lang="en" sz="2100" u="sng" cap="none" strike="noStrike">
                <a:solidFill>
                  <a:schemeClr val="hlink"/>
                </a:solidFill>
                <a:latin typeface="Arimo"/>
                <a:ea typeface="Arimo"/>
                <a:cs typeface="Arimo"/>
                <a:sym typeface="Arimo"/>
                <a:hlinkClick r:id="rId8"/>
              </a:rPr>
              <a:t>https://gintan.github.io/intro-to-hpc/</a:t>
            </a:r>
            <a:endParaRPr b="0" i="0" sz="21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mo"/>
              <a:ea typeface="Arimo"/>
              <a:cs typeface="Arimo"/>
              <a:sym typeface="Arim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65"/>
          <p:cNvSpPr txBox="1"/>
          <p:nvPr/>
        </p:nvSpPr>
        <p:spPr>
          <a:xfrm>
            <a:off x="1514424" y="690400"/>
            <a:ext cx="6571200" cy="4365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Using MobaXterm (Windows Only)</a:t>
            </a:r>
            <a:endParaRPr b="0" i="0" sz="1200" u="none" cap="none" strike="noStrike">
              <a:solidFill>
                <a:srgbClr val="000000"/>
              </a:solidFill>
              <a:latin typeface="Arial"/>
              <a:ea typeface="Arial"/>
              <a:cs typeface="Arial"/>
              <a:sym typeface="Arial"/>
            </a:endParaRPr>
          </a:p>
        </p:txBody>
      </p:sp>
      <p:sp>
        <p:nvSpPr>
          <p:cNvPr id="670" name="Google Shape;670;p65"/>
          <p:cNvSpPr/>
          <p:nvPr/>
        </p:nvSpPr>
        <p:spPr>
          <a:xfrm>
            <a:off x="889172" y="1443525"/>
            <a:ext cx="6617100" cy="4365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MobaXterm is a Windows GUI often found on computers. Besides a ssh terminal, it has a X-client so you can run graphics programs on the Unix Server</a:t>
            </a:r>
            <a:endParaRPr b="0" i="0" sz="1400" u="none" cap="none" strike="noStrike">
              <a:solidFill>
                <a:schemeClr val="dk1"/>
              </a:solidFill>
              <a:latin typeface="Arial"/>
              <a:ea typeface="Arial"/>
              <a:cs typeface="Arial"/>
              <a:sym typeface="Arial"/>
            </a:endParaRPr>
          </a:p>
        </p:txBody>
      </p:sp>
      <p:sp>
        <p:nvSpPr>
          <p:cNvPr id="671" name="Google Shape;671;p65"/>
          <p:cNvSpPr/>
          <p:nvPr/>
        </p:nvSpPr>
        <p:spPr>
          <a:xfrm>
            <a:off x="222624" y="2095450"/>
            <a:ext cx="7863000" cy="742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If you are on a windows box, and do not have MobaXterm, please download it now if you want to use it.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https://mobaxterm.mobatek.net/</a:t>
            </a:r>
            <a:endParaRPr b="0" i="0" sz="1200" u="none" cap="none" strike="noStrike">
              <a:solidFill>
                <a:srgbClr val="000000"/>
              </a:solidFill>
              <a:latin typeface="Arial"/>
              <a:ea typeface="Arial"/>
              <a:cs typeface="Arial"/>
              <a:sym typeface="Arial"/>
            </a:endParaRPr>
          </a:p>
        </p:txBody>
      </p:sp>
      <p:pic>
        <p:nvPicPr>
          <p:cNvPr id="672" name="Google Shape;672;p65"/>
          <p:cNvPicPr preferRelativeResize="0"/>
          <p:nvPr/>
        </p:nvPicPr>
        <p:blipFill rotWithShape="1">
          <a:blip r:embed="rId4">
            <a:alphaModFix/>
          </a:blip>
          <a:srcRect b="0" l="0" r="0" t="0"/>
          <a:stretch/>
        </p:blipFill>
        <p:spPr>
          <a:xfrm>
            <a:off x="3543125" y="2432050"/>
            <a:ext cx="3885026" cy="26442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66"/>
          <p:cNvSpPr txBox="1"/>
          <p:nvPr/>
        </p:nvSpPr>
        <p:spPr>
          <a:xfrm>
            <a:off x="1514430" y="690412"/>
            <a:ext cx="5257282" cy="438582"/>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Using PUTTY (Windows Only)</a:t>
            </a:r>
            <a:endParaRPr b="0" i="0" sz="1200" u="none" cap="none" strike="noStrike">
              <a:solidFill>
                <a:srgbClr val="000000"/>
              </a:solidFill>
              <a:latin typeface="Arial"/>
              <a:ea typeface="Arial"/>
              <a:cs typeface="Arial"/>
              <a:sym typeface="Arial"/>
            </a:endParaRPr>
          </a:p>
        </p:txBody>
      </p:sp>
      <p:sp>
        <p:nvSpPr>
          <p:cNvPr id="678" name="Google Shape;678;p66"/>
          <p:cNvSpPr/>
          <p:nvPr/>
        </p:nvSpPr>
        <p:spPr>
          <a:xfrm>
            <a:off x="602483" y="1392925"/>
            <a:ext cx="4653463" cy="25391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PUTTY is a Windows GUI often found on computers. </a:t>
            </a:r>
            <a:endParaRPr b="0" i="0" sz="1400" u="none" cap="none" strike="noStrike">
              <a:solidFill>
                <a:schemeClr val="dk1"/>
              </a:solidFill>
              <a:latin typeface="Arial"/>
              <a:ea typeface="Arial"/>
              <a:cs typeface="Arial"/>
              <a:sym typeface="Arial"/>
            </a:endParaRPr>
          </a:p>
        </p:txBody>
      </p:sp>
      <p:sp>
        <p:nvSpPr>
          <p:cNvPr id="679" name="Google Shape;679;p66"/>
          <p:cNvSpPr/>
          <p:nvPr/>
        </p:nvSpPr>
        <p:spPr>
          <a:xfrm>
            <a:off x="602484" y="1827063"/>
            <a:ext cx="7292700" cy="692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If you are on a windows box, and do not have putty, please download it now if you want to use it.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http://www.putty.org/</a:t>
            </a:r>
            <a:endParaRPr b="0" i="0" sz="1200" u="none" cap="none" strike="noStrike">
              <a:solidFill>
                <a:srgbClr val="000000"/>
              </a:solidFill>
              <a:latin typeface="Arial"/>
              <a:ea typeface="Arial"/>
              <a:cs typeface="Arial"/>
              <a:sym typeface="Arial"/>
            </a:endParaRPr>
          </a:p>
        </p:txBody>
      </p:sp>
      <p:sp>
        <p:nvSpPr>
          <p:cNvPr id="680" name="Google Shape;680;p66"/>
          <p:cNvSpPr txBox="1"/>
          <p:nvPr/>
        </p:nvSpPr>
        <p:spPr>
          <a:xfrm>
            <a:off x="602483" y="3720768"/>
            <a:ext cx="6369600" cy="9003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Advanced Users: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If you want a Unix experience on windows,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then install Cywgin</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sng" cap="none" strike="noStrike">
                <a:solidFill>
                  <a:schemeClr val="hlink"/>
                </a:solidFill>
                <a:latin typeface="Arial"/>
                <a:ea typeface="Arial"/>
                <a:cs typeface="Arial"/>
                <a:sym typeface="Arial"/>
                <a:hlinkClick r:id="rId3"/>
              </a:rPr>
              <a:t>https://www.cygwin.com/</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(We will use putty today is it is a lot easier to install and configure)</a:t>
            </a:r>
            <a:endParaRPr b="0" i="0" sz="1200" u="none" cap="none" strike="noStrike">
              <a:solidFill>
                <a:srgbClr val="000000"/>
              </a:solidFill>
              <a:latin typeface="Arial"/>
              <a:ea typeface="Arial"/>
              <a:cs typeface="Arial"/>
              <a:sym typeface="Arial"/>
            </a:endParaRPr>
          </a:p>
        </p:txBody>
      </p:sp>
      <p:pic>
        <p:nvPicPr>
          <p:cNvPr id="681" name="Google Shape;681;p66"/>
          <p:cNvPicPr preferRelativeResize="0"/>
          <p:nvPr/>
        </p:nvPicPr>
        <p:blipFill rotWithShape="1">
          <a:blip r:embed="rId4">
            <a:alphaModFix/>
          </a:blip>
          <a:srcRect b="0" l="0" r="0" t="0"/>
          <a:stretch/>
        </p:blipFill>
        <p:spPr>
          <a:xfrm>
            <a:off x="5686900" y="2113825"/>
            <a:ext cx="2719275" cy="2659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67"/>
          <p:cNvSpPr txBox="1"/>
          <p:nvPr/>
        </p:nvSpPr>
        <p:spPr>
          <a:xfrm>
            <a:off x="1514430" y="690412"/>
            <a:ext cx="5257282" cy="438582"/>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Using PUTTY (Windows Only)</a:t>
            </a:r>
            <a:endParaRPr b="0" i="0" sz="1200" u="none" cap="none" strike="noStrike">
              <a:solidFill>
                <a:srgbClr val="000000"/>
              </a:solidFill>
              <a:latin typeface="Arial"/>
              <a:ea typeface="Arial"/>
              <a:cs typeface="Arial"/>
              <a:sym typeface="Arial"/>
            </a:endParaRPr>
          </a:p>
        </p:txBody>
      </p:sp>
      <p:pic>
        <p:nvPicPr>
          <p:cNvPr id="687" name="Google Shape;687;p67"/>
          <p:cNvPicPr preferRelativeResize="0"/>
          <p:nvPr/>
        </p:nvPicPr>
        <p:blipFill rotWithShape="1">
          <a:blip r:embed="rId3">
            <a:alphaModFix/>
          </a:blip>
          <a:srcRect b="0" l="0" r="0" t="0"/>
          <a:stretch/>
        </p:blipFill>
        <p:spPr>
          <a:xfrm>
            <a:off x="384458" y="1323925"/>
            <a:ext cx="6946589" cy="3819575"/>
          </a:xfrm>
          <a:prstGeom prst="rect">
            <a:avLst/>
          </a:prstGeom>
          <a:noFill/>
          <a:ln>
            <a:noFill/>
          </a:ln>
        </p:spPr>
      </p:pic>
      <p:sp>
        <p:nvSpPr>
          <p:cNvPr id="688" name="Google Shape;688;p67"/>
          <p:cNvSpPr/>
          <p:nvPr/>
        </p:nvSpPr>
        <p:spPr>
          <a:xfrm>
            <a:off x="185051" y="1080573"/>
            <a:ext cx="9067749" cy="461665"/>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PUTTY is a Windows GUI often found on computers. For the course set ‘Host Name’ to </a:t>
            </a:r>
            <a:r>
              <a:rPr b="1" i="0" lang="en" sz="1400" u="none" cap="none" strike="noStrike">
                <a:solidFill>
                  <a:schemeClr val="dk1"/>
                </a:solidFill>
                <a:latin typeface="Arial"/>
                <a:ea typeface="Arial"/>
                <a:cs typeface="Arial"/>
                <a:sym typeface="Arial"/>
              </a:rPr>
              <a:t>118.138.242.181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68"/>
          <p:cNvSpPr/>
          <p:nvPr/>
        </p:nvSpPr>
        <p:spPr>
          <a:xfrm>
            <a:off x="2577932" y="843558"/>
            <a:ext cx="3115054"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Account Security </a:t>
            </a:r>
            <a:endParaRPr b="0" i="0" sz="2800" u="none" cap="none" strike="noStrike">
              <a:solidFill>
                <a:schemeClr val="dk1"/>
              </a:solidFill>
              <a:latin typeface="Arial"/>
              <a:ea typeface="Arial"/>
              <a:cs typeface="Arial"/>
              <a:sym typeface="Arial"/>
            </a:endParaRPr>
          </a:p>
        </p:txBody>
      </p:sp>
      <p:sp>
        <p:nvSpPr>
          <p:cNvPr id="694" name="Google Shape;694;p68"/>
          <p:cNvSpPr/>
          <p:nvPr/>
        </p:nvSpPr>
        <p:spPr>
          <a:xfrm>
            <a:off x="662850" y="1619673"/>
            <a:ext cx="7560600" cy="2774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Consolas"/>
                <a:ea typeface="Consolas"/>
                <a:cs typeface="Consolas"/>
                <a:sym typeface="Consolas"/>
              </a:rPr>
              <a:t>SSH </a:t>
            </a:r>
            <a:r>
              <a:rPr b="0" i="0" lang="en" sz="1600" u="none" cap="none" strike="noStrike">
                <a:solidFill>
                  <a:schemeClr val="dk1"/>
                </a:solidFill>
                <a:latin typeface="Arimo"/>
                <a:ea typeface="Arimo"/>
                <a:cs typeface="Arimo"/>
                <a:sym typeface="Arimo"/>
              </a:rPr>
              <a:t>uses fingerprints to identify computers ... so you don't give your password to someone pretending to be the remote host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Do not share your account with others, this violates the conditions of use (have the project leader add them to the project)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mo"/>
                <a:ea typeface="Arimo"/>
                <a:cs typeface="Arimo"/>
                <a:sym typeface="Arimo"/>
              </a:rPr>
              <a:t>Please do </a:t>
            </a:r>
            <a:r>
              <a:rPr b="1" i="0" lang="en" sz="1600" u="none" cap="none" strike="noStrike">
                <a:solidFill>
                  <a:schemeClr val="dk1"/>
                </a:solidFill>
                <a:latin typeface="Arial"/>
                <a:ea typeface="Arial"/>
                <a:cs typeface="Arial"/>
                <a:sym typeface="Arial"/>
              </a:rPr>
              <a:t>not </a:t>
            </a:r>
            <a:r>
              <a:rPr b="0" i="0" lang="en" sz="1600" u="none" cap="none" strike="noStrike">
                <a:solidFill>
                  <a:schemeClr val="dk1"/>
                </a:solidFill>
                <a:latin typeface="Arimo"/>
                <a:ea typeface="Arimo"/>
                <a:cs typeface="Arimo"/>
                <a:sym typeface="Arimo"/>
              </a:rPr>
              <a:t>provide your password in help desk tickets, nobody ever asks for your password via email as it is not secure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9"/>
          <p:cNvSpPr txBox="1"/>
          <p:nvPr/>
        </p:nvSpPr>
        <p:spPr>
          <a:xfrm>
            <a:off x="1185304" y="939625"/>
            <a:ext cx="65211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sngStrike">
                <a:solidFill>
                  <a:schemeClr val="dk1"/>
                </a:solidFill>
                <a:latin typeface="Arial"/>
                <a:ea typeface="Arial"/>
                <a:cs typeface="Arial"/>
                <a:sym typeface="Arial"/>
              </a:rPr>
              <a:t>For all exercises use the sticky notes.</a:t>
            </a:r>
            <a:endParaRPr b="0" i="0" sz="1200" u="none" cap="none" strike="sngStrike">
              <a:solidFill>
                <a:srgbClr val="000000"/>
              </a:solidFill>
              <a:latin typeface="Arial"/>
              <a:ea typeface="Arial"/>
              <a:cs typeface="Arial"/>
              <a:sym typeface="Arial"/>
            </a:endParaRPr>
          </a:p>
        </p:txBody>
      </p:sp>
      <p:sp>
        <p:nvSpPr>
          <p:cNvPr id="700" name="Google Shape;700;p69"/>
          <p:cNvSpPr/>
          <p:nvPr/>
        </p:nvSpPr>
        <p:spPr>
          <a:xfrm>
            <a:off x="4457176" y="2433250"/>
            <a:ext cx="22964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701" name="Google Shape;701;p69"/>
          <p:cNvSpPr/>
          <p:nvPr/>
        </p:nvSpPr>
        <p:spPr>
          <a:xfrm>
            <a:off x="1447961" y="2669594"/>
            <a:ext cx="2259900" cy="18363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02" name="Google Shape;702;p69"/>
          <p:cNvSpPr/>
          <p:nvPr/>
        </p:nvSpPr>
        <p:spPr>
          <a:xfrm>
            <a:off x="4946098" y="2669594"/>
            <a:ext cx="2259900" cy="18363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03" name="Google Shape;703;p69"/>
          <p:cNvSpPr txBox="1"/>
          <p:nvPr/>
        </p:nvSpPr>
        <p:spPr>
          <a:xfrm>
            <a:off x="1846774" y="4852578"/>
            <a:ext cx="11412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704" name="Google Shape;704;p69"/>
          <p:cNvSpPr txBox="1"/>
          <p:nvPr/>
        </p:nvSpPr>
        <p:spPr>
          <a:xfrm>
            <a:off x="5505499" y="4777556"/>
            <a:ext cx="9873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
        <p:nvSpPr>
          <p:cNvPr id="705" name="Google Shape;705;p69"/>
          <p:cNvSpPr txBox="1"/>
          <p:nvPr/>
        </p:nvSpPr>
        <p:spPr>
          <a:xfrm>
            <a:off x="1311454" y="1607488"/>
            <a:ext cx="6521100" cy="438600"/>
          </a:xfrm>
          <a:prstGeom prst="rect">
            <a:avLst/>
          </a:prstGeom>
          <a:noFill/>
          <a:ln>
            <a:noFill/>
          </a:ln>
        </p:spPr>
        <p:txBody>
          <a:bodyPr anchorCtr="0" anchor="t" bIns="39550" lIns="79125" spcFirstLastPara="1" rIns="79125" wrap="square" tIns="39550">
            <a:noAutofit/>
          </a:bodyPr>
          <a:lstStyle/>
          <a:p>
            <a:pPr indent="0" lvl="0" marL="0" rtl="0" algn="l">
              <a:spcBef>
                <a:spcPts val="0"/>
              </a:spcBef>
              <a:spcAft>
                <a:spcPts val="0"/>
              </a:spcAft>
              <a:buClr>
                <a:srgbClr val="000000"/>
              </a:buClr>
              <a:buSzPts val="2800"/>
              <a:buFont typeface="Arial"/>
              <a:buNone/>
            </a:pPr>
            <a:r>
              <a:rPr lang="en" sz="1800"/>
              <a:t>For all exercises</a:t>
            </a:r>
            <a:r>
              <a:rPr lang="en" sz="1800"/>
              <a:t>:</a:t>
            </a:r>
            <a:endParaRPr sz="1800"/>
          </a:p>
          <a:p>
            <a:pPr indent="-342900" lvl="0" marL="457200" rtl="0" algn="l">
              <a:spcBef>
                <a:spcPts val="0"/>
              </a:spcBef>
              <a:spcAft>
                <a:spcPts val="0"/>
              </a:spcAft>
              <a:buSzPts val="1800"/>
              <a:buChar char="●"/>
            </a:pPr>
            <a:r>
              <a:rPr lang="en" sz="1800"/>
              <a:t>Enter a breakout room (there is 1 tutor per room</a:t>
            </a:r>
            <a:endParaRPr sz="1800"/>
          </a:p>
          <a:p>
            <a:pPr indent="-342900" lvl="0" marL="457200" rtl="0" algn="l">
              <a:spcBef>
                <a:spcPts val="0"/>
              </a:spcBef>
              <a:spcAft>
                <a:spcPts val="0"/>
              </a:spcAft>
              <a:buSzPts val="1800"/>
              <a:buChar char="●"/>
            </a:pPr>
            <a:r>
              <a:rPr lang="en" sz="1800"/>
              <a:t>Leave the room when you are finished</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70"/>
          <p:cNvSpPr txBox="1"/>
          <p:nvPr/>
        </p:nvSpPr>
        <p:spPr>
          <a:xfrm>
            <a:off x="207826" y="995274"/>
            <a:ext cx="8936100" cy="3762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First Challenge </a:t>
            </a:r>
            <a:endParaRPr b="0" i="0" sz="2400" u="none" cap="none" strike="noStrike">
              <a:solidFill>
                <a:srgbClr val="000000"/>
              </a:solidFill>
              <a:latin typeface="Arial"/>
              <a:ea typeface="Arial"/>
              <a:cs typeface="Arial"/>
              <a:sym typeface="Arial"/>
            </a:endParaRPr>
          </a:p>
          <a:p>
            <a:pPr indent="-419100" lvl="0" marL="444500" marR="0" rtl="0" algn="l">
              <a:lnSpc>
                <a:spcPct val="100000"/>
              </a:lnSpc>
              <a:spcBef>
                <a:spcPts val="0"/>
              </a:spcBef>
              <a:spcAft>
                <a:spcPts val="0"/>
              </a:spcAft>
              <a:buClr>
                <a:schemeClr val="dk1"/>
              </a:buClr>
              <a:buSzPts val="2400"/>
              <a:buFont typeface="Arial"/>
              <a:buAutoNum type="arabicPeriod"/>
            </a:pPr>
            <a:r>
              <a:rPr b="0" i="0" lang="en" sz="2400" u="none" cap="none" strike="noStrike">
                <a:solidFill>
                  <a:schemeClr val="dk1"/>
                </a:solidFill>
                <a:latin typeface="Arial"/>
                <a:ea typeface="Arial"/>
                <a:cs typeface="Arial"/>
                <a:sym typeface="Arial"/>
              </a:rPr>
              <a:t>Open the course material in a web page</a:t>
            </a:r>
            <a:endParaRPr b="0" i="0" sz="2400" u="none" cap="none" strike="noStrike">
              <a:solidFill>
                <a:srgbClr val="000000"/>
              </a:solidFill>
              <a:latin typeface="Arial"/>
              <a:ea typeface="Arial"/>
              <a:cs typeface="Arial"/>
              <a:sym typeface="Arial"/>
            </a:endParaRPr>
          </a:p>
          <a:p>
            <a:pPr indent="-419100" lvl="0" marL="444500" marR="0" rtl="0" algn="l">
              <a:lnSpc>
                <a:spcPct val="100000"/>
              </a:lnSpc>
              <a:spcBef>
                <a:spcPts val="0"/>
              </a:spcBef>
              <a:spcAft>
                <a:spcPts val="0"/>
              </a:spcAft>
              <a:buClr>
                <a:schemeClr val="dk1"/>
              </a:buClr>
              <a:buSzPts val="2400"/>
              <a:buFont typeface="Arial"/>
              <a:buAutoNum type="arabicPeriod"/>
            </a:pPr>
            <a:r>
              <a:rPr b="0" i="0" lang="en" sz="2400" u="none" cap="none" strike="noStrike">
                <a:solidFill>
                  <a:schemeClr val="dk1"/>
                </a:solidFill>
                <a:latin typeface="Arial"/>
                <a:ea typeface="Arial"/>
                <a:cs typeface="Arial"/>
                <a:sym typeface="Arial"/>
              </a:rPr>
              <a:t>Login to our slurm login node </a:t>
            </a:r>
            <a:r>
              <a:rPr b="1" i="0" lang="en" sz="1400" u="none" cap="none" strike="noStrike">
                <a:solidFill>
                  <a:schemeClr val="dk1"/>
                </a:solidFill>
                <a:latin typeface="Arial"/>
                <a:ea typeface="Arial"/>
                <a:cs typeface="Arial"/>
                <a:sym typeface="Arial"/>
              </a:rPr>
              <a:t>118.138.242.181 </a:t>
            </a:r>
            <a:endParaRPr b="1" i="0" sz="1400" u="sng" cap="none" strike="noStrike">
              <a:solidFill>
                <a:schemeClr val="dk1"/>
              </a:solidFill>
              <a:latin typeface="Arial"/>
              <a:ea typeface="Arial"/>
              <a:cs typeface="Arial"/>
              <a:sym typeface="Arial"/>
            </a:endParaRPr>
          </a:p>
          <a:p>
            <a:pPr indent="-419100" lvl="1" marL="838200" marR="0" rtl="0" algn="l">
              <a:lnSpc>
                <a:spcPct val="100000"/>
              </a:lnSpc>
              <a:spcBef>
                <a:spcPts val="0"/>
              </a:spcBef>
              <a:spcAft>
                <a:spcPts val="0"/>
              </a:spcAft>
              <a:buClr>
                <a:schemeClr val="dk1"/>
              </a:buClr>
              <a:buSzPts val="2400"/>
              <a:buFont typeface="Arial"/>
              <a:buAutoNum type="arabicPeriod"/>
            </a:pPr>
            <a:r>
              <a:rPr b="0" i="0" lang="en" sz="2400" u="none" cap="none" strike="noStrike">
                <a:solidFill>
                  <a:schemeClr val="dk1"/>
                </a:solidFill>
                <a:latin typeface="Arial"/>
                <a:ea typeface="Arial"/>
                <a:cs typeface="Arial"/>
                <a:sym typeface="Arial"/>
              </a:rPr>
              <a:t>You will needs the username and password provided to you</a:t>
            </a:r>
            <a:endParaRPr b="0" i="0" sz="2400" u="none" cap="none" strike="noStrike">
              <a:solidFill>
                <a:srgbClr val="000000"/>
              </a:solidFill>
              <a:latin typeface="Arial"/>
              <a:ea typeface="Arial"/>
              <a:cs typeface="Arial"/>
              <a:sym typeface="Arial"/>
            </a:endParaRPr>
          </a:p>
          <a:p>
            <a:pPr indent="-419100" lvl="0" marL="444500" marR="0" rtl="0" algn="l">
              <a:lnSpc>
                <a:spcPct val="100000"/>
              </a:lnSpc>
              <a:spcBef>
                <a:spcPts val="0"/>
              </a:spcBef>
              <a:spcAft>
                <a:spcPts val="0"/>
              </a:spcAft>
              <a:buClr>
                <a:schemeClr val="dk1"/>
              </a:buClr>
              <a:buSzPts val="2400"/>
              <a:buFont typeface="Arial"/>
              <a:buAutoNum type="arabicPeriod"/>
            </a:pPr>
            <a:r>
              <a:rPr b="0" i="0" lang="en" sz="2400" u="none" cap="none" strike="noStrike">
                <a:solidFill>
                  <a:schemeClr val="dk1"/>
                </a:solidFill>
                <a:latin typeface="Arial"/>
                <a:ea typeface="Arial"/>
                <a:cs typeface="Arial"/>
                <a:sym typeface="Arial"/>
              </a:rPr>
              <a:t>Then let us know when you are finished…</a:t>
            </a:r>
            <a:endParaRPr b="0" i="0" sz="2400" u="none" cap="none" strike="noStrike">
              <a:solidFill>
                <a:srgbClr val="000000"/>
              </a:solidFill>
              <a:latin typeface="Arial"/>
              <a:ea typeface="Arial"/>
              <a:cs typeface="Arial"/>
              <a:sym typeface="Arial"/>
            </a:endParaRPr>
          </a:p>
        </p:txBody>
      </p:sp>
      <p:sp>
        <p:nvSpPr>
          <p:cNvPr id="711" name="Google Shape;711;p70"/>
          <p:cNvSpPr/>
          <p:nvPr/>
        </p:nvSpPr>
        <p:spPr>
          <a:xfrm>
            <a:off x="4457176" y="2433250"/>
            <a:ext cx="22964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712" name="Google Shape;712;p70"/>
          <p:cNvSpPr/>
          <p:nvPr/>
        </p:nvSpPr>
        <p:spPr>
          <a:xfrm>
            <a:off x="1874743" y="4004008"/>
            <a:ext cx="907500" cy="7212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13" name="Google Shape;713;p70"/>
          <p:cNvSpPr/>
          <p:nvPr/>
        </p:nvSpPr>
        <p:spPr>
          <a:xfrm flipH="1">
            <a:off x="5375276" y="4004224"/>
            <a:ext cx="907500" cy="7212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14" name="Google Shape;714;p70"/>
          <p:cNvSpPr txBox="1"/>
          <p:nvPr/>
        </p:nvSpPr>
        <p:spPr>
          <a:xfrm>
            <a:off x="1754497" y="3683456"/>
            <a:ext cx="1736100" cy="568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715" name="Google Shape;715;p70"/>
          <p:cNvSpPr txBox="1"/>
          <p:nvPr/>
        </p:nvSpPr>
        <p:spPr>
          <a:xfrm>
            <a:off x="5276024" y="3646401"/>
            <a:ext cx="1438800" cy="67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1"/>
          <p:cNvSpPr txBox="1"/>
          <p:nvPr/>
        </p:nvSpPr>
        <p:spPr>
          <a:xfrm>
            <a:off x="673775" y="2346345"/>
            <a:ext cx="5846303" cy="80791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Chapter 3:</a:t>
            </a:r>
            <a:r>
              <a:rPr b="0" i="0" lang="en" sz="1800" u="none" cap="none" strike="noStrike">
                <a:solidFill>
                  <a:schemeClr val="dk1"/>
                </a:solidFill>
                <a:latin typeface="Arial"/>
                <a:ea typeface="Arial"/>
                <a:cs typeface="Arial"/>
                <a:sym typeface="Arial"/>
              </a:rPr>
              <a:t>Scripts, variables</a:t>
            </a:r>
            <a:endParaRPr b="0" i="0" sz="2400" u="none" cap="none" strike="noStrike">
              <a:solidFill>
                <a:schemeClr val="dk1"/>
              </a:solidFill>
              <a:latin typeface="Arial"/>
              <a:ea typeface="Arial"/>
              <a:cs typeface="Arial"/>
              <a:sym typeface="Arial"/>
            </a:endParaRPr>
          </a:p>
        </p:txBody>
      </p:sp>
      <p:sp>
        <p:nvSpPr>
          <p:cNvPr descr="Image result for clipart computer terminal" id="721" name="Google Shape;721;p71"/>
          <p:cNvSpPr/>
          <p:nvPr/>
        </p:nvSpPr>
        <p:spPr>
          <a:xfrm>
            <a:off x="857250"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Image result for clipart computer terminal" id="722" name="Google Shape;722;p71"/>
          <p:cNvSpPr/>
          <p:nvPr/>
        </p:nvSpPr>
        <p:spPr>
          <a:xfrm>
            <a:off x="971550" y="5953"/>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723" name="Google Shape;723;p71">
            <a:hlinkClick r:id="rId3"/>
          </p:cNvPr>
          <p:cNvSpPr/>
          <p:nvPr/>
        </p:nvSpPr>
        <p:spPr>
          <a:xfrm>
            <a:off x="888206" y="-1016794"/>
            <a:ext cx="2143125" cy="21216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724" name="Google Shape;724;p71">
            <a:hlinkClick r:id="rId4"/>
          </p:cNvPr>
          <p:cNvSpPr/>
          <p:nvPr/>
        </p:nvSpPr>
        <p:spPr>
          <a:xfrm>
            <a:off x="1002506" y="-902494"/>
            <a:ext cx="2143125" cy="21216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725" name="Google Shape;725;p71">
            <a:hlinkClick r:id="rId5"/>
          </p:cNvPr>
          <p:cNvSpPr/>
          <p:nvPr/>
        </p:nvSpPr>
        <p:spPr>
          <a:xfrm>
            <a:off x="888206" y="-1359694"/>
            <a:ext cx="2807494" cy="28074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26" name="Google Shape;726;p71"/>
          <p:cNvPicPr preferRelativeResize="0"/>
          <p:nvPr/>
        </p:nvPicPr>
        <p:blipFill rotWithShape="1">
          <a:blip r:embed="rId6">
            <a:alphaModFix/>
          </a:blip>
          <a:srcRect b="0" l="0" r="0" t="0"/>
          <a:stretch/>
        </p:blipFill>
        <p:spPr>
          <a:xfrm>
            <a:off x="6051878" y="1516814"/>
            <a:ext cx="1847850" cy="2466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72"/>
          <p:cNvSpPr txBox="1"/>
          <p:nvPr/>
        </p:nvSpPr>
        <p:spPr>
          <a:xfrm>
            <a:off x="2582780" y="944952"/>
            <a:ext cx="1780325" cy="4385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Unix Scripts</a:t>
            </a:r>
            <a:endParaRPr b="0" i="0" sz="1100" u="none" cap="none" strike="noStrike">
              <a:solidFill>
                <a:srgbClr val="000000"/>
              </a:solidFill>
              <a:latin typeface="Arial"/>
              <a:ea typeface="Arial"/>
              <a:cs typeface="Arial"/>
              <a:sym typeface="Arial"/>
            </a:endParaRPr>
          </a:p>
        </p:txBody>
      </p:sp>
      <p:sp>
        <p:nvSpPr>
          <p:cNvPr id="732" name="Google Shape;732;p72"/>
          <p:cNvSpPr txBox="1"/>
          <p:nvPr/>
        </p:nvSpPr>
        <p:spPr>
          <a:xfrm>
            <a:off x="1456550" y="1403525"/>
            <a:ext cx="5640900" cy="3634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Shell commands can be placed in text files and executed. e.g. </a:t>
            </a:r>
            <a:r>
              <a:rPr b="1" i="0" lang="en" sz="1200" u="none" cap="none" strike="noStrike">
                <a:solidFill>
                  <a:schemeClr val="dk1"/>
                </a:solidFill>
                <a:latin typeface="Arial"/>
                <a:ea typeface="Arial"/>
                <a:cs typeface="Arial"/>
                <a:sym typeface="Arial"/>
              </a:rPr>
              <a:t>file.sh</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 files should have execute permission on them,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	i.e. </a:t>
            </a:r>
            <a:r>
              <a:rPr b="1" i="0" lang="en" sz="1200" u="none" cap="none" strike="noStrike">
                <a:solidFill>
                  <a:schemeClr val="dk1"/>
                </a:solidFill>
                <a:latin typeface="Arial"/>
                <a:ea typeface="Arial"/>
                <a:cs typeface="Arial"/>
                <a:sym typeface="Arial"/>
              </a:rPr>
              <a:t>chmod +x file.sh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 files are plain text files (and are not compiled)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 first line of the file is used to specify the shell being used.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1" lang="en" sz="1200" u="none" cap="none" strike="noStrike">
                <a:solidFill>
                  <a:schemeClr val="dk1"/>
                </a:solidFill>
                <a:latin typeface="Arial"/>
                <a:ea typeface="Arial"/>
                <a:cs typeface="Arial"/>
                <a:sym typeface="Arial"/>
              </a:rPr>
              <a:t>#!/path/to/shell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e.g.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#!/usr/bin/bash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Or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#!/bin/bash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This will be machine dependent –where did they put the bash executable?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 normally indicates a comment line.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Then put whatever commands you want to execute.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Then you can run the command as if it were an executable.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./file.sh</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OR run it with the correct shell command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sh file.sh</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73"/>
          <p:cNvSpPr txBox="1"/>
          <p:nvPr/>
        </p:nvSpPr>
        <p:spPr>
          <a:xfrm>
            <a:off x="2582771" y="944950"/>
            <a:ext cx="3302100" cy="44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800" u="none" cap="none" strike="noStrike">
                <a:solidFill>
                  <a:schemeClr val="dk1"/>
                </a:solidFill>
                <a:latin typeface="Arial"/>
                <a:ea typeface="Arial"/>
                <a:cs typeface="Arial"/>
                <a:sym typeface="Arial"/>
              </a:rPr>
              <a:t>Unix Scripts</a:t>
            </a:r>
            <a:endParaRPr b="0" i="0" sz="1500" u="none" cap="none" strike="noStrike">
              <a:solidFill>
                <a:srgbClr val="000000"/>
              </a:solidFill>
              <a:latin typeface="Arial"/>
              <a:ea typeface="Arial"/>
              <a:cs typeface="Arial"/>
              <a:sym typeface="Arial"/>
            </a:endParaRPr>
          </a:p>
        </p:txBody>
      </p:sp>
      <p:sp>
        <p:nvSpPr>
          <p:cNvPr id="738" name="Google Shape;738;p73"/>
          <p:cNvSpPr txBox="1"/>
          <p:nvPr/>
        </p:nvSpPr>
        <p:spPr>
          <a:xfrm>
            <a:off x="1471156" y="1707654"/>
            <a:ext cx="2683630" cy="173124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chemeClr val="dk1"/>
                </a:solidFill>
                <a:latin typeface="Arial"/>
                <a:ea typeface="Arial"/>
                <a:cs typeface="Arial"/>
                <a:sym typeface="Arial"/>
              </a:rPr>
              <a:t>$ nano mycommands.sh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chemeClr val="dk1"/>
                </a:solidFill>
                <a:latin typeface="Arial"/>
                <a:ea typeface="Arial"/>
                <a:cs typeface="Arial"/>
                <a:sym typeface="Arial"/>
              </a:rPr>
              <a:t>$ chmod +x mycommands.sh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chemeClr val="dk1"/>
                </a:solidFill>
                <a:latin typeface="Arial"/>
                <a:ea typeface="Arial"/>
                <a:cs typeface="Arial"/>
                <a:sym typeface="Arial"/>
              </a:rPr>
              <a:t>$ ./mycommands.sh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800" u="none" cap="none" strike="noStrike">
                <a:solidFill>
                  <a:schemeClr val="dk1"/>
                </a:solidFill>
                <a:latin typeface="Arial"/>
                <a:ea typeface="Arial"/>
                <a:cs typeface="Arial"/>
                <a:sym typeface="Arial"/>
              </a:rPr>
            </a:br>
            <a:r>
              <a:rPr b="0" i="0" lang="en" sz="1800" u="none" cap="none" strike="noStrike">
                <a:solidFill>
                  <a:schemeClr val="dk1"/>
                </a:solidFill>
                <a:latin typeface="Arial"/>
                <a:ea typeface="Arial"/>
                <a:cs typeface="Arial"/>
                <a:sym typeface="Arial"/>
              </a:rPr>
              <a:t>What do you expect to see?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73"/>
          <p:cNvSpPr txBox="1"/>
          <p:nvPr/>
        </p:nvSpPr>
        <p:spPr>
          <a:xfrm>
            <a:off x="5291274" y="2082351"/>
            <a:ext cx="3302100" cy="5736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chemeClr val="dk1"/>
                </a:solidFill>
                <a:latin typeface="Arial"/>
                <a:ea typeface="Arial"/>
                <a:cs typeface="Arial"/>
                <a:sym typeface="Arial"/>
              </a:rPr>
              <a:t>#!/bin/bash</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chemeClr val="dk1"/>
                </a:solidFill>
                <a:latin typeface="Arial"/>
                <a:ea typeface="Arial"/>
                <a:cs typeface="Arial"/>
                <a:sym typeface="Arial"/>
              </a:rPr>
              <a:t>ls</a:t>
            </a:r>
            <a:endParaRPr b="0" i="0" sz="1800" u="none" cap="none" strike="noStrike">
              <a:solidFill>
                <a:schemeClr val="dk1"/>
              </a:solidFill>
              <a:latin typeface="Arial"/>
              <a:ea typeface="Arial"/>
              <a:cs typeface="Arial"/>
              <a:sym typeface="Arial"/>
            </a:endParaRPr>
          </a:p>
        </p:txBody>
      </p:sp>
      <p:sp>
        <p:nvSpPr>
          <p:cNvPr id="740" name="Google Shape;740;p73"/>
          <p:cNvSpPr/>
          <p:nvPr/>
        </p:nvSpPr>
        <p:spPr>
          <a:xfrm>
            <a:off x="5449600" y="1527175"/>
            <a:ext cx="1672800" cy="26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mycommands.sh</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74"/>
          <p:cNvSpPr txBox="1"/>
          <p:nvPr/>
        </p:nvSpPr>
        <p:spPr>
          <a:xfrm>
            <a:off x="2114723" y="843549"/>
            <a:ext cx="5177400" cy="61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700" u="none" cap="none" strike="noStrike">
                <a:solidFill>
                  <a:schemeClr val="dk1"/>
                </a:solidFill>
                <a:latin typeface="Arial"/>
                <a:ea typeface="Arial"/>
                <a:cs typeface="Arial"/>
                <a:sym typeface="Arial"/>
              </a:rPr>
              <a:t>Editors - revision.</a:t>
            </a:r>
            <a:endParaRPr b="0" i="0" u="none" cap="none" strike="noStrike">
              <a:solidFill>
                <a:srgbClr val="000000"/>
              </a:solidFill>
              <a:latin typeface="Arial"/>
              <a:ea typeface="Arial"/>
              <a:cs typeface="Arial"/>
              <a:sym typeface="Arial"/>
            </a:endParaRPr>
          </a:p>
        </p:txBody>
      </p:sp>
      <p:sp>
        <p:nvSpPr>
          <p:cNvPr id="746" name="Google Shape;746;p74"/>
          <p:cNvSpPr txBox="1"/>
          <p:nvPr/>
        </p:nvSpPr>
        <p:spPr>
          <a:xfrm>
            <a:off x="1178623" y="1410940"/>
            <a:ext cx="5616624" cy="110799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chemeClr val="dk1"/>
                </a:solidFill>
                <a:latin typeface="Arial"/>
                <a:ea typeface="Arial"/>
                <a:cs typeface="Arial"/>
                <a:sym typeface="Arial"/>
              </a:rPr>
              <a:t>UNIX has several in-built editors to create text files.</a:t>
            </a:r>
            <a:endParaRPr b="0" i="0" u="none" cap="none" strike="noStrike">
              <a:solidFill>
                <a:srgbClr val="000000"/>
              </a:solidFill>
              <a:latin typeface="Arial"/>
              <a:ea typeface="Arial"/>
              <a:cs typeface="Arial"/>
              <a:sym typeface="Arial"/>
            </a:endParaRPr>
          </a:p>
          <a:p>
            <a:pPr indent="-234950" lvl="0" marL="215900" marR="0" rtl="0" algn="l">
              <a:lnSpc>
                <a:spcPct val="100000"/>
              </a:lnSpc>
              <a:spcBef>
                <a:spcPts val="0"/>
              </a:spcBef>
              <a:spcAft>
                <a:spcPts val="0"/>
              </a:spcAft>
              <a:buClr>
                <a:schemeClr val="dk1"/>
              </a:buClr>
              <a:buSzPts val="1700"/>
              <a:buFont typeface="Arial"/>
              <a:buChar char="•"/>
            </a:pPr>
            <a:r>
              <a:rPr b="1" i="0" lang="en" sz="1700" u="none" cap="none" strike="noStrike">
                <a:solidFill>
                  <a:schemeClr val="dk1"/>
                </a:solidFill>
                <a:latin typeface="Arial"/>
                <a:ea typeface="Arial"/>
                <a:cs typeface="Arial"/>
                <a:sym typeface="Arial"/>
              </a:rPr>
              <a:t>vi/vim</a:t>
            </a:r>
            <a:r>
              <a:rPr b="0" i="0" lang="en" sz="1700" u="none" cap="none" strike="noStrike">
                <a:solidFill>
                  <a:schemeClr val="dk1"/>
                </a:solidFill>
                <a:latin typeface="Arial"/>
                <a:ea typeface="Arial"/>
                <a:cs typeface="Arial"/>
                <a:sym typeface="Arial"/>
              </a:rPr>
              <a:t>  - screen oriented text editor. As old as Unix.. </a:t>
            </a:r>
            <a:endParaRPr b="0" i="0" u="none" cap="none" strike="noStrike">
              <a:solidFill>
                <a:srgbClr val="000000"/>
              </a:solidFill>
              <a:latin typeface="Arial"/>
              <a:ea typeface="Arial"/>
              <a:cs typeface="Arial"/>
              <a:sym typeface="Arial"/>
            </a:endParaRPr>
          </a:p>
          <a:p>
            <a:pPr indent="-234950" lvl="0" marL="215900" marR="0" rtl="0" algn="l">
              <a:lnSpc>
                <a:spcPct val="100000"/>
              </a:lnSpc>
              <a:spcBef>
                <a:spcPts val="0"/>
              </a:spcBef>
              <a:spcAft>
                <a:spcPts val="0"/>
              </a:spcAft>
              <a:buClr>
                <a:schemeClr val="dk1"/>
              </a:buClr>
              <a:buSzPts val="1700"/>
              <a:buFont typeface="Arial"/>
              <a:buChar char="•"/>
            </a:pPr>
            <a:r>
              <a:rPr b="1" i="0" lang="en" sz="1700" u="none" cap="none" strike="noStrike">
                <a:solidFill>
                  <a:schemeClr val="dk1"/>
                </a:solidFill>
                <a:latin typeface="Arial"/>
                <a:ea typeface="Arial"/>
                <a:cs typeface="Arial"/>
                <a:sym typeface="Arial"/>
              </a:rPr>
              <a:t>emacs</a:t>
            </a:r>
            <a:r>
              <a:rPr b="0" i="0" lang="en" sz="1700" u="none" cap="none" strike="noStrike">
                <a:solidFill>
                  <a:schemeClr val="dk1"/>
                </a:solidFill>
                <a:latin typeface="Arial"/>
                <a:ea typeface="Arial"/>
                <a:cs typeface="Arial"/>
                <a:sym typeface="Arial"/>
              </a:rPr>
              <a:t> – also created decades ago. Part of GNU project. </a:t>
            </a:r>
            <a:endParaRPr b="0" i="0" u="none" cap="none" strike="noStrike">
              <a:solidFill>
                <a:srgbClr val="000000"/>
              </a:solidFill>
              <a:latin typeface="Arial"/>
              <a:ea typeface="Arial"/>
              <a:cs typeface="Arial"/>
              <a:sym typeface="Arial"/>
            </a:endParaRPr>
          </a:p>
          <a:p>
            <a:pPr indent="-234950" lvl="0" marL="215900" marR="0" rtl="0" algn="l">
              <a:lnSpc>
                <a:spcPct val="100000"/>
              </a:lnSpc>
              <a:spcBef>
                <a:spcPts val="0"/>
              </a:spcBef>
              <a:spcAft>
                <a:spcPts val="0"/>
              </a:spcAft>
              <a:buClr>
                <a:schemeClr val="dk1"/>
              </a:buClr>
              <a:buSzPts val="1700"/>
              <a:buFont typeface="Arial"/>
              <a:buChar char="•"/>
            </a:pPr>
            <a:r>
              <a:rPr b="1" i="0" lang="en" sz="1700" u="none" cap="none" strike="noStrike">
                <a:solidFill>
                  <a:schemeClr val="dk1"/>
                </a:solidFill>
                <a:latin typeface="Arial"/>
                <a:ea typeface="Arial"/>
                <a:cs typeface="Arial"/>
                <a:sym typeface="Arial"/>
              </a:rPr>
              <a:t>nano</a:t>
            </a:r>
            <a:r>
              <a:rPr b="0" i="0" lang="en" sz="1700" u="none" cap="none" strike="noStrike">
                <a:solidFill>
                  <a:schemeClr val="dk1"/>
                </a:solidFill>
                <a:latin typeface="Arial"/>
                <a:ea typeface="Arial"/>
                <a:cs typeface="Arial"/>
                <a:sym typeface="Arial"/>
              </a:rPr>
              <a:t> – simple micro editor</a:t>
            </a:r>
            <a:endParaRPr b="0" i="0" u="none" cap="none" strike="noStrike">
              <a:solidFill>
                <a:srgbClr val="000000"/>
              </a:solidFill>
              <a:latin typeface="Arial"/>
              <a:ea typeface="Arial"/>
              <a:cs typeface="Arial"/>
              <a:sym typeface="Arial"/>
            </a:endParaRPr>
          </a:p>
          <a:p>
            <a:pPr indent="-234950" lvl="0" marL="215900" marR="0" rtl="0" algn="l">
              <a:lnSpc>
                <a:spcPct val="10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Plus many more….</a:t>
            </a:r>
            <a:endParaRPr b="0" i="0" u="none" cap="none" strike="noStrike">
              <a:solidFill>
                <a:srgbClr val="000000"/>
              </a:solidFill>
              <a:latin typeface="Arial"/>
              <a:ea typeface="Arial"/>
              <a:cs typeface="Arial"/>
              <a:sym typeface="Arial"/>
            </a:endParaRPr>
          </a:p>
        </p:txBody>
      </p:sp>
      <p:sp>
        <p:nvSpPr>
          <p:cNvPr id="747" name="Google Shape;747;p74"/>
          <p:cNvSpPr txBox="1"/>
          <p:nvPr/>
        </p:nvSpPr>
        <p:spPr>
          <a:xfrm>
            <a:off x="1237130" y="3492810"/>
            <a:ext cx="16383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chemeClr val="dk1"/>
                </a:solidFill>
                <a:latin typeface="Arial"/>
                <a:ea typeface="Arial"/>
                <a:cs typeface="Arial"/>
                <a:sym typeface="Arial"/>
              </a:rPr>
              <a:t>nano myfile.txt</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chemeClr val="dk1"/>
                </a:solidFill>
                <a:latin typeface="Arial"/>
                <a:ea typeface="Arial"/>
                <a:cs typeface="Arial"/>
                <a:sym typeface="Arial"/>
              </a:rPr>
              <a:t>vi myfile.txt</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chemeClr val="dk1"/>
                </a:solidFill>
                <a:latin typeface="Arial"/>
                <a:ea typeface="Arial"/>
                <a:cs typeface="Arial"/>
                <a:sym typeface="Arial"/>
              </a:rPr>
              <a:t>emacs myfile.txt</a:t>
            </a:r>
            <a:endParaRPr b="0" i="0" sz="1700" u="none" cap="none" strike="noStrike">
              <a:solidFill>
                <a:schemeClr val="dk1"/>
              </a:solidFill>
              <a:latin typeface="Arial"/>
              <a:ea typeface="Arial"/>
              <a:cs typeface="Arial"/>
              <a:sym typeface="Arial"/>
            </a:endParaRPr>
          </a:p>
        </p:txBody>
      </p:sp>
      <p:sp>
        <p:nvSpPr>
          <p:cNvPr id="748" name="Google Shape;748;p74"/>
          <p:cNvSpPr txBox="1"/>
          <p:nvPr/>
        </p:nvSpPr>
        <p:spPr>
          <a:xfrm>
            <a:off x="4572001" y="3688109"/>
            <a:ext cx="2720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1" lang="en" sz="1300" u="none" cap="none" strike="noStrike">
                <a:solidFill>
                  <a:schemeClr val="accent2"/>
                </a:solidFill>
                <a:latin typeface="Arial"/>
                <a:ea typeface="Arial"/>
                <a:cs typeface="Arial"/>
                <a:sym typeface="Arial"/>
              </a:rPr>
              <a:t>Either command creates a new file ‘newfile.txt’ if it does not exist, or edits an existing file. </a:t>
            </a:r>
            <a:endParaRPr b="1" i="1" sz="1300" u="none" cap="none" strike="noStrike">
              <a:solidFill>
                <a:schemeClr val="accent2"/>
              </a:solidFill>
              <a:latin typeface="Arial"/>
              <a:ea typeface="Arial"/>
              <a:cs typeface="Arial"/>
              <a:sym typeface="Arial"/>
            </a:endParaRPr>
          </a:p>
        </p:txBody>
      </p:sp>
      <p:cxnSp>
        <p:nvCxnSpPr>
          <p:cNvPr id="749" name="Google Shape;749;p74"/>
          <p:cNvCxnSpPr/>
          <p:nvPr/>
        </p:nvCxnSpPr>
        <p:spPr>
          <a:xfrm rot="10800000">
            <a:off x="3417552" y="3861233"/>
            <a:ext cx="1057500" cy="0"/>
          </a:xfrm>
          <a:prstGeom prst="straightConnector1">
            <a:avLst/>
          </a:prstGeom>
          <a:noFill/>
          <a:ln cap="flat" cmpd="sng" w="19050">
            <a:solidFill>
              <a:schemeClr val="accent2"/>
            </a:solidFill>
            <a:prstDash val="solid"/>
            <a:round/>
            <a:headEnd len="sm" w="sm" type="none"/>
            <a:tailEnd len="med" w="med" type="stealth"/>
          </a:ln>
        </p:spPr>
      </p:cxnSp>
      <p:sp>
        <p:nvSpPr>
          <p:cNvPr id="750" name="Google Shape;750;p74"/>
          <p:cNvSpPr/>
          <p:nvPr/>
        </p:nvSpPr>
        <p:spPr>
          <a:xfrm>
            <a:off x="2950271" y="3513996"/>
            <a:ext cx="247800" cy="617100"/>
          </a:xfrm>
          <a:prstGeom prst="rightBrace">
            <a:avLst>
              <a:gd fmla="val 8333" name="adj1"/>
              <a:gd fmla="val 50000" name="adj2"/>
            </a:avLst>
          </a:prstGeom>
          <a:noFill/>
          <a:ln cap="flat" cmpd="sng" w="190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1" name="Google Shape;751;p74"/>
          <p:cNvSpPr txBox="1"/>
          <p:nvPr/>
        </p:nvSpPr>
        <p:spPr>
          <a:xfrm>
            <a:off x="1871700" y="3105320"/>
            <a:ext cx="60528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1" lang="en" sz="1700" u="sng" cap="none" strike="noStrike">
                <a:solidFill>
                  <a:schemeClr val="dk1"/>
                </a:solidFill>
                <a:latin typeface="Arial"/>
                <a:ea typeface="Arial"/>
                <a:cs typeface="Arial"/>
                <a:sym typeface="Arial"/>
              </a:rPr>
              <a:t>Nano is the easiest editor to use in a beginner’s course…</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0"/>
          <p:cNvSpPr txBox="1"/>
          <p:nvPr/>
        </p:nvSpPr>
        <p:spPr>
          <a:xfrm>
            <a:off x="1544900" y="2444698"/>
            <a:ext cx="6533700" cy="519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1: </a:t>
            </a:r>
            <a:r>
              <a:rPr b="0" i="0" lang="en" sz="2100" u="none" cap="none" strike="noStrike">
                <a:solidFill>
                  <a:schemeClr val="dk1"/>
                </a:solidFill>
                <a:latin typeface="Arial"/>
                <a:ea typeface="Arial"/>
                <a:cs typeface="Arial"/>
                <a:sym typeface="Arial"/>
              </a:rPr>
              <a:t>WHY USE A CLUSTER?</a:t>
            </a:r>
            <a:endParaRPr b="0" i="0" sz="2800" u="none" cap="none" strike="noStrike">
              <a:solidFill>
                <a:schemeClr val="dk1"/>
              </a:solidFill>
              <a:latin typeface="Arial"/>
              <a:ea typeface="Arial"/>
              <a:cs typeface="Arial"/>
              <a:sym typeface="Arial"/>
            </a:endParaRPr>
          </a:p>
        </p:txBody>
      </p:sp>
      <p:sp>
        <p:nvSpPr>
          <p:cNvPr descr="Image result for clipart computer terminal" id="140" name="Google Shape;140;p30"/>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41" name="Google Shape;141;p30"/>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42" name="Google Shape;142;p30">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43" name="Google Shape;143;p30">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44" name="Google Shape;144;p30">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pic>
        <p:nvPicPr>
          <p:cNvPr id="756" name="Google Shape;756;p75"/>
          <p:cNvPicPr preferRelativeResize="0"/>
          <p:nvPr/>
        </p:nvPicPr>
        <p:blipFill rotWithShape="1">
          <a:blip r:embed="rId3">
            <a:alphaModFix/>
          </a:blip>
          <a:srcRect b="0" l="0" r="0" t="0"/>
          <a:stretch/>
        </p:blipFill>
        <p:spPr>
          <a:xfrm>
            <a:off x="1800424" y="1221601"/>
            <a:ext cx="5146410" cy="3691251"/>
          </a:xfrm>
          <a:prstGeom prst="rect">
            <a:avLst/>
          </a:prstGeom>
          <a:noFill/>
          <a:ln cap="flat" cmpd="sng" w="9525">
            <a:solidFill>
              <a:schemeClr val="dk1"/>
            </a:solidFill>
            <a:prstDash val="solid"/>
            <a:round/>
            <a:headEnd len="sm" w="sm" type="none"/>
            <a:tailEnd len="sm" w="sm" type="none"/>
          </a:ln>
        </p:spPr>
      </p:pic>
      <p:sp>
        <p:nvSpPr>
          <p:cNvPr id="757" name="Google Shape;757;p75"/>
          <p:cNvSpPr txBox="1"/>
          <p:nvPr/>
        </p:nvSpPr>
        <p:spPr>
          <a:xfrm>
            <a:off x="3005827" y="783018"/>
            <a:ext cx="1027715" cy="4385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NANO</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76"/>
          <p:cNvSpPr txBox="1"/>
          <p:nvPr/>
        </p:nvSpPr>
        <p:spPr>
          <a:xfrm>
            <a:off x="2735796" y="1245179"/>
            <a:ext cx="5292588"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Shell Variables</a:t>
            </a:r>
            <a:endParaRPr b="0" i="0" sz="1100" u="none" cap="none" strike="noStrike">
              <a:solidFill>
                <a:srgbClr val="000000"/>
              </a:solidFill>
              <a:latin typeface="Arial"/>
              <a:ea typeface="Arial"/>
              <a:cs typeface="Arial"/>
              <a:sym typeface="Arial"/>
            </a:endParaRPr>
          </a:p>
        </p:txBody>
      </p:sp>
      <p:sp>
        <p:nvSpPr>
          <p:cNvPr descr="Image result for clipart computer terminal" id="763" name="Google Shape;763;p76"/>
          <p:cNvSpPr/>
          <p:nvPr/>
        </p:nvSpPr>
        <p:spPr>
          <a:xfrm>
            <a:off x="857250"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Image result for clipart computer terminal" id="764" name="Google Shape;764;p76"/>
          <p:cNvSpPr/>
          <p:nvPr/>
        </p:nvSpPr>
        <p:spPr>
          <a:xfrm>
            <a:off x="971550" y="5953"/>
            <a:ext cx="228600" cy="22860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765" name="Google Shape;765;p76">
            <a:hlinkClick r:id="rId3"/>
          </p:cNvPr>
          <p:cNvSpPr/>
          <p:nvPr/>
        </p:nvSpPr>
        <p:spPr>
          <a:xfrm>
            <a:off x="888206" y="-1016794"/>
            <a:ext cx="2143125" cy="21216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766" name="Google Shape;766;p76">
            <a:hlinkClick r:id="rId4"/>
          </p:cNvPr>
          <p:cNvSpPr/>
          <p:nvPr/>
        </p:nvSpPr>
        <p:spPr>
          <a:xfrm>
            <a:off x="1002506" y="-902494"/>
            <a:ext cx="2143125" cy="21216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767" name="Google Shape;767;p76">
            <a:hlinkClick r:id="rId5"/>
          </p:cNvPr>
          <p:cNvSpPr/>
          <p:nvPr/>
        </p:nvSpPr>
        <p:spPr>
          <a:xfrm>
            <a:off x="888207" y="-1343025"/>
            <a:ext cx="2807494" cy="28074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8" name="Google Shape;768;p76"/>
          <p:cNvSpPr txBox="1"/>
          <p:nvPr/>
        </p:nvSpPr>
        <p:spPr>
          <a:xfrm>
            <a:off x="2861217" y="2193708"/>
            <a:ext cx="1668967" cy="108491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600"/>
              <a:buFont typeface="Arial"/>
              <a:buNone/>
            </a:pPr>
            <a:r>
              <a:rPr b="0" i="0" lang="en" sz="6600" u="none" cap="none" strike="noStrike">
                <a:solidFill>
                  <a:schemeClr val="dk1"/>
                </a:solidFill>
                <a:latin typeface="Arial"/>
                <a:ea typeface="Arial"/>
                <a:cs typeface="Arial"/>
                <a:sym typeface="Arial"/>
              </a:rPr>
              <a:t>X=1</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77"/>
          <p:cNvSpPr txBox="1"/>
          <p:nvPr/>
        </p:nvSpPr>
        <p:spPr>
          <a:xfrm>
            <a:off x="2238552" y="789552"/>
            <a:ext cx="1826312" cy="4385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VARIABLES</a:t>
            </a:r>
            <a:endParaRPr b="0" i="0" sz="1100" u="none" cap="none" strike="noStrike">
              <a:solidFill>
                <a:srgbClr val="000000"/>
              </a:solidFill>
              <a:latin typeface="Arial"/>
              <a:ea typeface="Arial"/>
              <a:cs typeface="Arial"/>
              <a:sym typeface="Arial"/>
            </a:endParaRPr>
          </a:p>
        </p:txBody>
      </p:sp>
      <p:sp>
        <p:nvSpPr>
          <p:cNvPr id="774" name="Google Shape;774;p77"/>
          <p:cNvSpPr txBox="1"/>
          <p:nvPr/>
        </p:nvSpPr>
        <p:spPr>
          <a:xfrm>
            <a:off x="1705182" y="1329613"/>
            <a:ext cx="5499611" cy="131574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Shells are programs like any other, and like all programs, they have variables that control their behaviour. You can view the shell variables you  have by typing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env</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printenv</a:t>
            </a:r>
            <a:endParaRPr b="1" i="0" sz="1400" u="none" cap="none" strike="noStrike">
              <a:solidFill>
                <a:schemeClr val="dk1"/>
              </a:solidFill>
              <a:latin typeface="Arial"/>
              <a:ea typeface="Arial"/>
              <a:cs typeface="Arial"/>
              <a:sym typeface="Arial"/>
            </a:endParaRPr>
          </a:p>
        </p:txBody>
      </p:sp>
      <p:sp>
        <p:nvSpPr>
          <p:cNvPr id="775" name="Google Shape;775;p77"/>
          <p:cNvSpPr/>
          <p:nvPr/>
        </p:nvSpPr>
        <p:spPr>
          <a:xfrm>
            <a:off x="1244836" y="2689808"/>
            <a:ext cx="6962400" cy="2331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BASH=/bin/bash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BASH_ARGC=()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BASH_ARGV=()</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BASH_LINENO=()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BASH_SOURCE=()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BASH_VERSINFO=([0]="3" [1]="2" [2]="25" [3]="1" [4]="release" [5]="x86_64-redhat-linux-gnu")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BASH_VERSION='3.2.25(1)-release'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COLORS=/etc/DIR_COLORS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COLUMNS=172</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CONDOR_CONFIG=/opt/vdt/condor/etc/condor_config</a:t>
            </a:r>
            <a:endParaRPr b="0" i="0" sz="1100" u="none" cap="none" strike="noStrike">
              <a:solidFill>
                <a:srgbClr val="00009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CVS_RSH=ssh</a:t>
            </a:r>
            <a:endParaRPr b="0" i="0" sz="1100" u="none" cap="none" strike="noStrike">
              <a:solidFill>
                <a:srgbClr val="00009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90"/>
                </a:solidFill>
                <a:latin typeface="Arial"/>
                <a:ea typeface="Arial"/>
                <a:cs typeface="Arial"/>
                <a:sym typeface="Arial"/>
              </a:rPr>
              <a:t>etc</a:t>
            </a:r>
            <a:endParaRPr b="0" i="0" sz="1100" u="none" cap="none" strike="noStrike">
              <a:solidFill>
                <a:srgbClr val="00009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78"/>
          <p:cNvSpPr/>
          <p:nvPr/>
        </p:nvSpPr>
        <p:spPr>
          <a:xfrm>
            <a:off x="2758300" y="1005575"/>
            <a:ext cx="20934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COLUMNS=172</a:t>
            </a:r>
            <a:endParaRPr b="0" i="0" sz="1100" u="none" cap="none" strike="noStrike">
              <a:solidFill>
                <a:srgbClr val="000000"/>
              </a:solidFill>
              <a:latin typeface="Arial"/>
              <a:ea typeface="Arial"/>
              <a:cs typeface="Arial"/>
              <a:sym typeface="Arial"/>
            </a:endParaRPr>
          </a:p>
        </p:txBody>
      </p:sp>
      <p:sp>
        <p:nvSpPr>
          <p:cNvPr id="781" name="Google Shape;781;p78"/>
          <p:cNvSpPr txBox="1"/>
          <p:nvPr/>
        </p:nvSpPr>
        <p:spPr>
          <a:xfrm>
            <a:off x="1646675" y="1681304"/>
            <a:ext cx="1557183" cy="69249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Convention makes variable names upper case</a:t>
            </a:r>
            <a:endParaRPr b="0" i="0" sz="1100" u="none" cap="none" strike="noStrike">
              <a:solidFill>
                <a:srgbClr val="000000"/>
              </a:solidFill>
              <a:latin typeface="Arial"/>
              <a:ea typeface="Arial"/>
              <a:cs typeface="Arial"/>
              <a:sym typeface="Arial"/>
            </a:endParaRPr>
          </a:p>
        </p:txBody>
      </p:sp>
      <p:sp>
        <p:nvSpPr>
          <p:cNvPr id="782" name="Google Shape;782;p78"/>
          <p:cNvSpPr txBox="1"/>
          <p:nvPr/>
        </p:nvSpPr>
        <p:spPr>
          <a:xfrm>
            <a:off x="3752910" y="1681304"/>
            <a:ext cx="2749805" cy="69249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Variable values are always strings, and have to be converted to other types if necessary.</a:t>
            </a:r>
            <a:endParaRPr b="0" i="0" sz="1100" u="none" cap="none" strike="noStrike">
              <a:solidFill>
                <a:srgbClr val="000000"/>
              </a:solidFill>
              <a:latin typeface="Arial"/>
              <a:ea typeface="Arial"/>
              <a:cs typeface="Arial"/>
              <a:sym typeface="Arial"/>
            </a:endParaRPr>
          </a:p>
        </p:txBody>
      </p:sp>
      <p:cxnSp>
        <p:nvCxnSpPr>
          <p:cNvPr id="783" name="Google Shape;783;p78"/>
          <p:cNvCxnSpPr/>
          <p:nvPr/>
        </p:nvCxnSpPr>
        <p:spPr>
          <a:xfrm flipH="1" rot="10800000">
            <a:off x="2265129" y="1285069"/>
            <a:ext cx="913612" cy="324037"/>
          </a:xfrm>
          <a:prstGeom prst="straightConnector1">
            <a:avLst/>
          </a:prstGeom>
          <a:noFill/>
          <a:ln cap="flat" cmpd="sng" w="19050">
            <a:solidFill>
              <a:schemeClr val="dk1"/>
            </a:solidFill>
            <a:prstDash val="solid"/>
            <a:round/>
            <a:headEnd len="sm" w="sm" type="none"/>
            <a:tailEnd len="med" w="med" type="stealth"/>
          </a:ln>
        </p:spPr>
      </p:cxnSp>
      <p:cxnSp>
        <p:nvCxnSpPr>
          <p:cNvPr id="784" name="Google Shape;784;p78"/>
          <p:cNvCxnSpPr/>
          <p:nvPr/>
        </p:nvCxnSpPr>
        <p:spPr>
          <a:xfrm rot="10800000">
            <a:off x="4005357" y="1282576"/>
            <a:ext cx="526558" cy="326529"/>
          </a:xfrm>
          <a:prstGeom prst="straightConnector1">
            <a:avLst/>
          </a:prstGeom>
          <a:noFill/>
          <a:ln cap="flat" cmpd="sng" w="19050">
            <a:solidFill>
              <a:schemeClr val="dk1"/>
            </a:solidFill>
            <a:prstDash val="solid"/>
            <a:round/>
            <a:headEnd len="sm" w="sm" type="none"/>
            <a:tailEnd len="med" w="med" type="stealth"/>
          </a:ln>
        </p:spPr>
      </p:cxnSp>
      <p:sp>
        <p:nvSpPr>
          <p:cNvPr id="785" name="Google Shape;785;p78"/>
          <p:cNvSpPr/>
          <p:nvPr/>
        </p:nvSpPr>
        <p:spPr>
          <a:xfrm>
            <a:off x="1857311" y="2848750"/>
            <a:ext cx="4822652"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MANPATH=:/usr/share/man:/opt/n1ge62/man</a:t>
            </a:r>
            <a:endParaRPr b="0" i="0" sz="1100" u="none" cap="none" strike="noStrike">
              <a:solidFill>
                <a:srgbClr val="000000"/>
              </a:solidFill>
              <a:latin typeface="Arial"/>
              <a:ea typeface="Arial"/>
              <a:cs typeface="Arial"/>
              <a:sym typeface="Arial"/>
            </a:endParaRPr>
          </a:p>
        </p:txBody>
      </p:sp>
      <p:sp>
        <p:nvSpPr>
          <p:cNvPr id="786" name="Google Shape;786;p78"/>
          <p:cNvSpPr txBox="1"/>
          <p:nvPr/>
        </p:nvSpPr>
        <p:spPr>
          <a:xfrm>
            <a:off x="2348753" y="3525667"/>
            <a:ext cx="4212468"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When variables contains lists of values, the </a:t>
            </a:r>
            <a:r>
              <a:rPr b="0" i="1" lang="en" sz="1400" u="none" cap="none" strike="noStrike">
                <a:solidFill>
                  <a:schemeClr val="dk1"/>
                </a:solidFill>
                <a:latin typeface="Arial"/>
                <a:ea typeface="Arial"/>
                <a:cs typeface="Arial"/>
                <a:sym typeface="Arial"/>
              </a:rPr>
              <a:t>convention</a:t>
            </a:r>
            <a:r>
              <a:rPr b="0" i="0" lang="en" sz="1400" u="none" cap="none" strike="noStrike">
                <a:solidFill>
                  <a:schemeClr val="dk1"/>
                </a:solidFill>
                <a:latin typeface="Arial"/>
                <a:ea typeface="Arial"/>
                <a:cs typeface="Arial"/>
                <a:sym typeface="Arial"/>
              </a:rPr>
              <a:t> uses the </a:t>
            </a:r>
            <a:r>
              <a:rPr b="1" i="0" lang="en" sz="14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character as the delimiter</a:t>
            </a:r>
            <a:endParaRPr b="0" i="0" sz="1100" u="none" cap="none" strike="noStrike">
              <a:solidFill>
                <a:srgbClr val="000000"/>
              </a:solidFill>
              <a:latin typeface="Arial"/>
              <a:ea typeface="Arial"/>
              <a:cs typeface="Arial"/>
              <a:sym typeface="Arial"/>
            </a:endParaRPr>
          </a:p>
        </p:txBody>
      </p:sp>
      <p:cxnSp>
        <p:nvCxnSpPr>
          <p:cNvPr id="787" name="Google Shape;787;p78"/>
          <p:cNvCxnSpPr>
            <a:endCxn id="785" idx="2"/>
          </p:cNvCxnSpPr>
          <p:nvPr/>
        </p:nvCxnSpPr>
        <p:spPr>
          <a:xfrm flipH="1" rot="10800000">
            <a:off x="3961737" y="3125749"/>
            <a:ext cx="306900" cy="399900"/>
          </a:xfrm>
          <a:prstGeom prst="straightConnector1">
            <a:avLst/>
          </a:prstGeom>
          <a:noFill/>
          <a:ln cap="flat" cmpd="sng" w="19050">
            <a:solidFill>
              <a:schemeClr val="dk1"/>
            </a:solidFill>
            <a:prstDash val="solid"/>
            <a:round/>
            <a:headEnd len="sm" w="sm" type="none"/>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79"/>
          <p:cNvSpPr/>
          <p:nvPr/>
        </p:nvSpPr>
        <p:spPr>
          <a:xfrm>
            <a:off x="1844332" y="1059583"/>
            <a:ext cx="4822652"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The PATH variable controls where the shell looks for executables. </a:t>
            </a:r>
            <a:endParaRPr b="0" i="0" sz="1100" u="none" cap="none" strike="noStrike">
              <a:solidFill>
                <a:srgbClr val="000000"/>
              </a:solidFill>
              <a:latin typeface="Arial"/>
              <a:ea typeface="Arial"/>
              <a:cs typeface="Arial"/>
              <a:sym typeface="Arial"/>
            </a:endParaRPr>
          </a:p>
        </p:txBody>
      </p:sp>
      <p:sp>
        <p:nvSpPr>
          <p:cNvPr id="793" name="Google Shape;793;p79"/>
          <p:cNvSpPr txBox="1"/>
          <p:nvPr/>
        </p:nvSpPr>
        <p:spPr>
          <a:xfrm>
            <a:off x="1588176" y="2726800"/>
            <a:ext cx="1652700" cy="1089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./myprog.exe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/bin/myprog.exe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myprog.exe </a:t>
            </a:r>
            <a:endParaRPr b="0" i="0" sz="1100" u="none" cap="none" strike="noStrike">
              <a:solidFill>
                <a:srgbClr val="000000"/>
              </a:solidFill>
              <a:latin typeface="Arial"/>
              <a:ea typeface="Arial"/>
              <a:cs typeface="Arial"/>
              <a:sym typeface="Arial"/>
            </a:endParaRPr>
          </a:p>
        </p:txBody>
      </p:sp>
      <p:sp>
        <p:nvSpPr>
          <p:cNvPr id="794" name="Google Shape;794;p79"/>
          <p:cNvSpPr txBox="1"/>
          <p:nvPr/>
        </p:nvSpPr>
        <p:spPr>
          <a:xfrm>
            <a:off x="4256801" y="2726800"/>
            <a:ext cx="4164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This runs myprog.exe in the current directory</a:t>
            </a:r>
            <a:endParaRPr b="0" i="0" sz="1100" u="none" cap="none" strike="noStrike">
              <a:solidFill>
                <a:srgbClr val="000000"/>
              </a:solidFill>
              <a:latin typeface="Arial"/>
              <a:ea typeface="Arial"/>
              <a:cs typeface="Arial"/>
              <a:sym typeface="Arial"/>
            </a:endParaRPr>
          </a:p>
        </p:txBody>
      </p:sp>
      <p:sp>
        <p:nvSpPr>
          <p:cNvPr id="795" name="Google Shape;795;p79"/>
          <p:cNvSpPr txBox="1"/>
          <p:nvPr/>
        </p:nvSpPr>
        <p:spPr>
          <a:xfrm>
            <a:off x="4396474" y="3182375"/>
            <a:ext cx="32421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This runs myprog.exe found in /bin</a:t>
            </a:r>
            <a:endParaRPr b="0" i="0" sz="1100" u="none" cap="none" strike="noStrike">
              <a:solidFill>
                <a:srgbClr val="000000"/>
              </a:solidFill>
              <a:latin typeface="Arial"/>
              <a:ea typeface="Arial"/>
              <a:cs typeface="Arial"/>
              <a:sym typeface="Arial"/>
            </a:endParaRPr>
          </a:p>
        </p:txBody>
      </p:sp>
      <p:sp>
        <p:nvSpPr>
          <p:cNvPr id="796" name="Google Shape;796;p79"/>
          <p:cNvSpPr txBox="1"/>
          <p:nvPr/>
        </p:nvSpPr>
        <p:spPr>
          <a:xfrm>
            <a:off x="4469545" y="3557800"/>
            <a:ext cx="4080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Which program is executed here?</a:t>
            </a:r>
            <a:endParaRPr b="0" i="0" sz="1100" u="none" cap="none" strike="noStrike">
              <a:solidFill>
                <a:srgbClr val="000000"/>
              </a:solidFill>
              <a:latin typeface="Arial"/>
              <a:ea typeface="Arial"/>
              <a:cs typeface="Arial"/>
              <a:sym typeface="Arial"/>
            </a:endParaRPr>
          </a:p>
        </p:txBody>
      </p:sp>
      <p:cxnSp>
        <p:nvCxnSpPr>
          <p:cNvPr id="797" name="Google Shape;797;p79"/>
          <p:cNvCxnSpPr/>
          <p:nvPr/>
        </p:nvCxnSpPr>
        <p:spPr>
          <a:xfrm rot="10800000">
            <a:off x="3280747" y="2888817"/>
            <a:ext cx="936104" cy="0"/>
          </a:xfrm>
          <a:prstGeom prst="straightConnector1">
            <a:avLst/>
          </a:prstGeom>
          <a:noFill/>
          <a:ln cap="flat" cmpd="sng" w="19050">
            <a:solidFill>
              <a:schemeClr val="dk1"/>
            </a:solidFill>
            <a:prstDash val="solid"/>
            <a:round/>
            <a:headEnd len="sm" w="sm" type="none"/>
            <a:tailEnd len="med" w="med" type="stealth"/>
          </a:ln>
        </p:spPr>
      </p:cxnSp>
      <p:cxnSp>
        <p:nvCxnSpPr>
          <p:cNvPr id="798" name="Google Shape;798;p79"/>
          <p:cNvCxnSpPr/>
          <p:nvPr/>
        </p:nvCxnSpPr>
        <p:spPr>
          <a:xfrm rot="10800000">
            <a:off x="3280747" y="3320865"/>
            <a:ext cx="936104" cy="0"/>
          </a:xfrm>
          <a:prstGeom prst="straightConnector1">
            <a:avLst/>
          </a:prstGeom>
          <a:noFill/>
          <a:ln cap="flat" cmpd="sng" w="19050">
            <a:solidFill>
              <a:schemeClr val="dk1"/>
            </a:solidFill>
            <a:prstDash val="solid"/>
            <a:round/>
            <a:headEnd len="sm" w="sm" type="none"/>
            <a:tailEnd len="med" w="med" type="stealth"/>
          </a:ln>
        </p:spPr>
      </p:cxnSp>
      <p:cxnSp>
        <p:nvCxnSpPr>
          <p:cNvPr id="799" name="Google Shape;799;p79"/>
          <p:cNvCxnSpPr/>
          <p:nvPr/>
        </p:nvCxnSpPr>
        <p:spPr>
          <a:xfrm rot="10800000">
            <a:off x="3323029" y="3705443"/>
            <a:ext cx="936104" cy="0"/>
          </a:xfrm>
          <a:prstGeom prst="straightConnector1">
            <a:avLst/>
          </a:prstGeom>
          <a:noFill/>
          <a:ln cap="flat" cmpd="sng" w="19050">
            <a:solidFill>
              <a:schemeClr val="dk1"/>
            </a:solidFill>
            <a:prstDash val="solid"/>
            <a:round/>
            <a:headEnd len="sm" w="sm" type="none"/>
            <a:tailEnd len="med" w="med" type="stealth"/>
          </a:ln>
        </p:spPr>
      </p:cxnSp>
      <p:sp>
        <p:nvSpPr>
          <p:cNvPr id="800" name="Google Shape;800;p79"/>
          <p:cNvSpPr/>
          <p:nvPr/>
        </p:nvSpPr>
        <p:spPr>
          <a:xfrm>
            <a:off x="1354142" y="4005700"/>
            <a:ext cx="6069661"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The shell separates the paths found in the PATH variable and searches each one in order for the program to execute.</a:t>
            </a:r>
            <a:endParaRPr b="0" i="0" sz="1100" u="none" cap="none" strike="noStrike">
              <a:solidFill>
                <a:srgbClr val="000000"/>
              </a:solidFill>
              <a:latin typeface="Arial"/>
              <a:ea typeface="Arial"/>
              <a:cs typeface="Arial"/>
              <a:sym typeface="Arial"/>
            </a:endParaRPr>
          </a:p>
        </p:txBody>
      </p:sp>
      <p:sp>
        <p:nvSpPr>
          <p:cNvPr id="801" name="Google Shape;801;p79"/>
          <p:cNvSpPr/>
          <p:nvPr/>
        </p:nvSpPr>
        <p:spPr>
          <a:xfrm>
            <a:off x="995839" y="1653649"/>
            <a:ext cx="6947441" cy="90024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PATH=/usr/lib64/qt-3.3/bin:/usr/kerberos/bin:/usr/local/bin:/bin:/usr/bin:/opt/n1ge62/bin/lx24-amd64:/opt/dell/srvadmin/bin:/nfs/home/hpcmerc/vlad/bin:/usr/bin:/usr/ucb:/etc:/opt/vdt/condor/bin:/opt/vdt/jdk1.5/bin:.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0"/>
          <p:cNvSpPr/>
          <p:nvPr/>
        </p:nvSpPr>
        <p:spPr>
          <a:xfrm>
            <a:off x="1646675" y="1329613"/>
            <a:ext cx="3714750" cy="276998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/usr/lib64/qt-3.3/bin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/usr/kerberos/bin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/usr/local/bin:/bin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/opt/n1ge62/bin/lx24-amd64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/opt/dell/srvadmin/bin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/nfs/home/hpcmerc/vlad/bin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/usr/ucb</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/etc</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/opt/vdt/condor/bin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/opt/vdt/jdk1.5/bin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cxnSp>
        <p:nvCxnSpPr>
          <p:cNvPr id="807" name="Google Shape;807;p80"/>
          <p:cNvCxnSpPr/>
          <p:nvPr/>
        </p:nvCxnSpPr>
        <p:spPr>
          <a:xfrm>
            <a:off x="5449597" y="1329612"/>
            <a:ext cx="0" cy="2160240"/>
          </a:xfrm>
          <a:prstGeom prst="straightConnector1">
            <a:avLst/>
          </a:prstGeom>
          <a:noFill/>
          <a:ln cap="flat" cmpd="sng" w="19050">
            <a:solidFill>
              <a:schemeClr val="dk1"/>
            </a:solidFill>
            <a:prstDash val="solid"/>
            <a:round/>
            <a:headEnd len="sm" w="sm" type="none"/>
            <a:tailEnd len="med" w="med" type="stealth"/>
          </a:ln>
        </p:spPr>
      </p:cxnSp>
      <p:sp>
        <p:nvSpPr>
          <p:cNvPr id="808" name="Google Shape;808;p80"/>
          <p:cNvSpPr txBox="1"/>
          <p:nvPr/>
        </p:nvSpPr>
        <p:spPr>
          <a:xfrm>
            <a:off x="5976156" y="1869672"/>
            <a:ext cx="1341240"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Order of search</a:t>
            </a:r>
            <a:endParaRPr b="0" i="0" sz="1100" u="none" cap="none" strike="noStrike">
              <a:solidFill>
                <a:srgbClr val="000000"/>
              </a:solidFill>
              <a:latin typeface="Arial"/>
              <a:ea typeface="Arial"/>
              <a:cs typeface="Arial"/>
              <a:sym typeface="Arial"/>
            </a:endParaRPr>
          </a:p>
        </p:txBody>
      </p:sp>
      <p:cxnSp>
        <p:nvCxnSpPr>
          <p:cNvPr id="809" name="Google Shape;809;p80"/>
          <p:cNvCxnSpPr/>
          <p:nvPr/>
        </p:nvCxnSpPr>
        <p:spPr>
          <a:xfrm rot="10800000">
            <a:off x="1997715" y="3975906"/>
            <a:ext cx="2398766" cy="0"/>
          </a:xfrm>
          <a:prstGeom prst="straightConnector1">
            <a:avLst/>
          </a:prstGeom>
          <a:noFill/>
          <a:ln cap="flat" cmpd="sng" w="19050">
            <a:solidFill>
              <a:schemeClr val="dk1"/>
            </a:solidFill>
            <a:prstDash val="solid"/>
            <a:round/>
            <a:headEnd len="sm" w="sm" type="none"/>
            <a:tailEnd len="med" w="med" type="stealth"/>
          </a:ln>
        </p:spPr>
      </p:cxnSp>
      <p:sp>
        <p:nvSpPr>
          <p:cNvPr id="810" name="Google Shape;810;p80"/>
          <p:cNvSpPr txBox="1"/>
          <p:nvPr/>
        </p:nvSpPr>
        <p:spPr>
          <a:xfrm>
            <a:off x="4747520" y="3813889"/>
            <a:ext cx="3393377" cy="90024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Current directory ‘.’ last to be searched, but only because of its position in PATH. Some systems do not put ‘.’ In the PATH at all. Can you think why?</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81"/>
          <p:cNvSpPr/>
          <p:nvPr/>
        </p:nvSpPr>
        <p:spPr>
          <a:xfrm>
            <a:off x="1844332" y="1059584"/>
            <a:ext cx="4822652"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Printing Variables</a:t>
            </a:r>
            <a:endParaRPr b="0" i="0" sz="1100" u="none" cap="none" strike="noStrike">
              <a:solidFill>
                <a:srgbClr val="000000"/>
              </a:solidFill>
              <a:latin typeface="Arial"/>
              <a:ea typeface="Arial"/>
              <a:cs typeface="Arial"/>
              <a:sym typeface="Arial"/>
            </a:endParaRPr>
          </a:p>
        </p:txBody>
      </p:sp>
      <p:sp>
        <p:nvSpPr>
          <p:cNvPr id="816" name="Google Shape;816;p81"/>
          <p:cNvSpPr txBox="1"/>
          <p:nvPr/>
        </p:nvSpPr>
        <p:spPr>
          <a:xfrm>
            <a:off x="1588169" y="1465281"/>
            <a:ext cx="5616624"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‘echo’ command can be used to print variables. A $ is needed to discriminate between text and variables.</a:t>
            </a:r>
            <a:endParaRPr b="0" i="0" sz="1100" u="none" cap="none" strike="noStrike">
              <a:solidFill>
                <a:srgbClr val="000000"/>
              </a:solidFill>
              <a:latin typeface="Arial"/>
              <a:ea typeface="Arial"/>
              <a:cs typeface="Arial"/>
              <a:sym typeface="Arial"/>
            </a:endParaRPr>
          </a:p>
        </p:txBody>
      </p:sp>
      <p:sp>
        <p:nvSpPr>
          <p:cNvPr id="817" name="Google Shape;817;p81"/>
          <p:cNvSpPr/>
          <p:nvPr/>
        </p:nvSpPr>
        <p:spPr>
          <a:xfrm>
            <a:off x="1595935" y="2031692"/>
            <a:ext cx="3714750" cy="90024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echo HOME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90"/>
                </a:solidFill>
                <a:latin typeface="Arial"/>
                <a:ea typeface="Arial"/>
                <a:cs typeface="Arial"/>
                <a:sym typeface="Arial"/>
              </a:rPr>
              <a:t>HOME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echo $HOME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90"/>
                </a:solidFill>
                <a:latin typeface="Arial"/>
                <a:ea typeface="Arial"/>
                <a:cs typeface="Arial"/>
                <a:sym typeface="Arial"/>
              </a:rPr>
              <a:t>/nfs/home/hpcmerc/vlad</a:t>
            </a:r>
            <a:endParaRPr b="0" i="0" sz="1400" u="none" cap="none" strike="noStrike">
              <a:solidFill>
                <a:srgbClr val="000090"/>
              </a:solidFill>
              <a:latin typeface="Arial"/>
              <a:ea typeface="Arial"/>
              <a:cs typeface="Arial"/>
              <a:sym typeface="Arial"/>
            </a:endParaRPr>
          </a:p>
        </p:txBody>
      </p:sp>
      <p:sp>
        <p:nvSpPr>
          <p:cNvPr id="818" name="Google Shape;818;p81"/>
          <p:cNvSpPr txBox="1"/>
          <p:nvPr/>
        </p:nvSpPr>
        <p:spPr>
          <a:xfrm>
            <a:off x="1605554" y="3111810"/>
            <a:ext cx="3423550"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 can create a variable by assigning to it</a:t>
            </a:r>
            <a:endParaRPr b="0" i="0" sz="1100" u="none" cap="none" strike="noStrike">
              <a:solidFill>
                <a:srgbClr val="000000"/>
              </a:solidFill>
              <a:latin typeface="Arial"/>
              <a:ea typeface="Arial"/>
              <a:cs typeface="Arial"/>
              <a:sym typeface="Arial"/>
            </a:endParaRPr>
          </a:p>
        </p:txBody>
      </p:sp>
      <p:sp>
        <p:nvSpPr>
          <p:cNvPr id="819" name="Google Shape;819;p81"/>
          <p:cNvSpPr/>
          <p:nvPr/>
        </p:nvSpPr>
        <p:spPr>
          <a:xfrm>
            <a:off x="1605554" y="3543860"/>
            <a:ext cx="3714750" cy="152349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PIN=1234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echo $PIN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1234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PIN=4321</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echo $PIN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4321</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82"/>
          <p:cNvSpPr txBox="1"/>
          <p:nvPr/>
        </p:nvSpPr>
        <p:spPr>
          <a:xfrm>
            <a:off x="1354142" y="1113590"/>
            <a:ext cx="5616624" cy="90024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assign a variable in a shell so that it is copied into child processes that it creates, you use the </a:t>
            </a:r>
            <a:r>
              <a:rPr b="1" i="0" lang="en" sz="1400" u="none" cap="none" strike="noStrike">
                <a:solidFill>
                  <a:schemeClr val="dk1"/>
                </a:solidFill>
                <a:latin typeface="Arial"/>
                <a:ea typeface="Arial"/>
                <a:cs typeface="Arial"/>
                <a:sym typeface="Arial"/>
              </a:rPr>
              <a:t>export</a:t>
            </a:r>
            <a:r>
              <a:rPr b="0" i="0" lang="en" sz="1400" u="none" cap="none" strike="noStrike">
                <a:solidFill>
                  <a:schemeClr val="dk1"/>
                </a:solidFill>
                <a:latin typeface="Arial"/>
                <a:ea typeface="Arial"/>
                <a:cs typeface="Arial"/>
                <a:sym typeface="Arial"/>
              </a:rPr>
              <a:t> command.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5" name="Google Shape;825;p82"/>
          <p:cNvSpPr/>
          <p:nvPr/>
        </p:nvSpPr>
        <p:spPr>
          <a:xfrm>
            <a:off x="1471156" y="1806088"/>
            <a:ext cx="1930715" cy="131574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PIN=1234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export PIN</a:t>
            </a:r>
            <a:endParaRPr b="1" i="0" sz="1400" u="none" cap="none" strike="noStrike">
              <a:solidFill>
                <a:srgbClr val="BBE0E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bash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echo $PIN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90"/>
                </a:solidFill>
                <a:latin typeface="Arial"/>
                <a:ea typeface="Arial"/>
                <a:cs typeface="Arial"/>
                <a:sym typeface="Arial"/>
              </a:rPr>
              <a:t>1234</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BE0E3"/>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83"/>
          <p:cNvSpPr txBox="1"/>
          <p:nvPr/>
        </p:nvSpPr>
        <p:spPr>
          <a:xfrm>
            <a:off x="1471157" y="1294823"/>
            <a:ext cx="6026100" cy="19389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Write a script file that executes the following commands</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date</a:t>
            </a:r>
            <a:endParaRPr b="0" i="0" sz="1100" u="none" cap="none" strike="noStrike">
              <a:solidFill>
                <a:srgbClr val="000000"/>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Date is a unix shell command that prints the time and date</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echo 'This script is running on:'</a:t>
            </a:r>
            <a:endParaRPr b="1" i="0" sz="1100" u="none" cap="none" strike="noStrike">
              <a:solidFill>
                <a:schemeClr val="dk1"/>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print the text</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hostname</a:t>
            </a:r>
            <a:endParaRPr b="0" i="0" sz="1100" u="none" cap="none" strike="noStrike">
              <a:solidFill>
                <a:srgbClr val="000000"/>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Hostname is a unix shell command that prints the name of the computer you are on</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sleep</a:t>
            </a:r>
            <a:r>
              <a:rPr b="0" i="0" lang="en" sz="1400" u="none" cap="none" strike="noStrike">
                <a:solidFill>
                  <a:schemeClr val="dk1"/>
                </a:solidFill>
                <a:latin typeface="Arial"/>
                <a:ea typeface="Arial"/>
                <a:cs typeface="Arial"/>
                <a:sym typeface="Arial"/>
              </a:rPr>
              <a:t> 10</a:t>
            </a:r>
            <a:endParaRPr b="0" i="0" sz="1400" u="none" cap="none" strike="noStrike">
              <a:solidFill>
                <a:schemeClr val="dk1"/>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sleep N </a:t>
            </a:r>
            <a:r>
              <a:rPr b="0" i="0" lang="en" sz="1400" u="none" cap="none" strike="noStrike">
                <a:solidFill>
                  <a:schemeClr val="dk1"/>
                </a:solidFill>
                <a:latin typeface="Arial"/>
                <a:ea typeface="Arial"/>
                <a:cs typeface="Arial"/>
                <a:sym typeface="Arial"/>
              </a:rPr>
              <a:t>sleeps for N seconds</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echo 'Completed by' $USER</a:t>
            </a:r>
            <a:endParaRPr b="1" i="0" sz="1400" u="none" cap="none" strike="noStrike">
              <a:solidFill>
                <a:schemeClr val="dk1"/>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print the text follow by an environment variable for username</a:t>
            </a:r>
            <a:endParaRPr b="0" i="0" sz="1400" u="none" cap="none" strike="noStrike">
              <a:solidFill>
                <a:schemeClr val="dk1"/>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Execute your script from the shell command line and examine the output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1" name="Google Shape;831;p83"/>
          <p:cNvSpPr txBox="1"/>
          <p:nvPr/>
        </p:nvSpPr>
        <p:spPr>
          <a:xfrm>
            <a:off x="2933831" y="856250"/>
            <a:ext cx="29067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(10 min) Exercise.</a:t>
            </a:r>
            <a:endParaRPr b="0" i="0" sz="1100" u="none" cap="none" strike="noStrike">
              <a:solidFill>
                <a:srgbClr val="000000"/>
              </a:solidFill>
              <a:latin typeface="Arial"/>
              <a:ea typeface="Arial"/>
              <a:cs typeface="Arial"/>
              <a:sym typeface="Arial"/>
            </a:endParaRPr>
          </a:p>
        </p:txBody>
      </p:sp>
      <p:sp>
        <p:nvSpPr>
          <p:cNvPr id="832" name="Google Shape;832;p83"/>
          <p:cNvSpPr/>
          <p:nvPr/>
        </p:nvSpPr>
        <p:spPr>
          <a:xfrm>
            <a:off x="1013436" y="4319332"/>
            <a:ext cx="7225200" cy="7947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C:\Users\smichnow\AppData\Local\Microsoft\Windows\Temporary Internet Files\Content.IE5\GF3KWV40\target[1].png" id="833" name="Google Shape;833;p83"/>
          <p:cNvPicPr preferRelativeResize="0"/>
          <p:nvPr/>
        </p:nvPicPr>
        <p:blipFill rotWithShape="1">
          <a:blip r:embed="rId3">
            <a:alphaModFix/>
          </a:blip>
          <a:srcRect b="0" l="0" r="0" t="0"/>
          <a:stretch/>
        </p:blipFill>
        <p:spPr>
          <a:xfrm>
            <a:off x="1138906" y="4313108"/>
            <a:ext cx="736662" cy="654849"/>
          </a:xfrm>
          <a:prstGeom prst="rect">
            <a:avLst/>
          </a:prstGeom>
          <a:noFill/>
          <a:ln>
            <a:noFill/>
          </a:ln>
        </p:spPr>
      </p:pic>
      <p:sp>
        <p:nvSpPr>
          <p:cNvPr id="834" name="Google Shape;834;p83"/>
          <p:cNvSpPr txBox="1"/>
          <p:nvPr/>
        </p:nvSpPr>
        <p:spPr>
          <a:xfrm>
            <a:off x="1979712" y="4464407"/>
            <a:ext cx="58866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At the end of this exercise, you should be able to put several shell commands into a file and run them</a:t>
            </a:r>
            <a:endParaRPr b="0" i="0" sz="1100" u="none" cap="none" strike="noStrike">
              <a:solidFill>
                <a:srgbClr val="000000"/>
              </a:solidFill>
              <a:latin typeface="Arial"/>
              <a:ea typeface="Arial"/>
              <a:cs typeface="Arial"/>
              <a:sym typeface="Arial"/>
            </a:endParaRPr>
          </a:p>
        </p:txBody>
      </p:sp>
      <p:sp>
        <p:nvSpPr>
          <p:cNvPr id="835" name="Google Shape;835;p83"/>
          <p:cNvSpPr/>
          <p:nvPr/>
        </p:nvSpPr>
        <p:spPr>
          <a:xfrm>
            <a:off x="8141758" y="2660449"/>
            <a:ext cx="277500" cy="3240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836" name="Google Shape;836;p83"/>
          <p:cNvSpPr/>
          <p:nvPr/>
        </p:nvSpPr>
        <p:spPr>
          <a:xfrm flipH="1">
            <a:off x="8165149" y="3371104"/>
            <a:ext cx="230700" cy="2694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837" name="Google Shape;837;p83"/>
          <p:cNvSpPr txBox="1"/>
          <p:nvPr/>
        </p:nvSpPr>
        <p:spPr>
          <a:xfrm>
            <a:off x="7710200" y="2294850"/>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838" name="Google Shape;838;p83"/>
          <p:cNvSpPr txBox="1"/>
          <p:nvPr/>
        </p:nvSpPr>
        <p:spPr>
          <a:xfrm>
            <a:off x="7710204" y="3039325"/>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84"/>
          <p:cNvSpPr txBox="1"/>
          <p:nvPr/>
        </p:nvSpPr>
        <p:spPr>
          <a:xfrm>
            <a:off x="1544900" y="2444698"/>
            <a:ext cx="6533700" cy="519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4 : </a:t>
            </a:r>
            <a:r>
              <a:rPr b="0" i="0" lang="en" sz="2100" u="none" cap="none" strike="noStrike">
                <a:solidFill>
                  <a:schemeClr val="dk1"/>
                </a:solidFill>
                <a:latin typeface="Arimo"/>
                <a:ea typeface="Arimo"/>
                <a:cs typeface="Arimo"/>
                <a:sym typeface="Arimo"/>
              </a:rPr>
              <a:t>Working on a cluster</a:t>
            </a:r>
            <a:endParaRPr b="0" i="0" sz="2800" u="none" cap="none" strike="noStrike">
              <a:solidFill>
                <a:schemeClr val="dk1"/>
              </a:solidFill>
              <a:latin typeface="Arial"/>
              <a:ea typeface="Arial"/>
              <a:cs typeface="Arial"/>
              <a:sym typeface="Arial"/>
            </a:endParaRPr>
          </a:p>
        </p:txBody>
      </p:sp>
      <p:sp>
        <p:nvSpPr>
          <p:cNvPr descr="Image result for clipart computer terminal" id="844" name="Google Shape;844;p84"/>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845" name="Google Shape;845;p84"/>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46" name="Google Shape;846;p84">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47" name="Google Shape;847;p84">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848" name="Google Shape;848;p84">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1"/>
          <p:cNvSpPr txBox="1"/>
          <p:nvPr/>
        </p:nvSpPr>
        <p:spPr>
          <a:xfrm>
            <a:off x="1515500" y="1008323"/>
            <a:ext cx="6533700" cy="5199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 sz="2300">
                <a:solidFill>
                  <a:schemeClr val="dk1"/>
                </a:solidFill>
              </a:rPr>
              <a:t>Major Domains where you find HPC</a:t>
            </a:r>
            <a:endParaRPr sz="2300">
              <a:solidFill>
                <a:schemeClr val="dk1"/>
              </a:solidFill>
            </a:endParaRPr>
          </a:p>
        </p:txBody>
      </p:sp>
      <p:sp>
        <p:nvSpPr>
          <p:cNvPr descr="Image result for clipart computer terminal" id="150" name="Google Shape;150;p31"/>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Image result for clipart computer terminal" id="151" name="Google Shape;151;p31"/>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52" name="Google Shape;152;p31">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53" name="Google Shape;153;p31">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54" name="Google Shape;154;p31">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aphicFrame>
        <p:nvGraphicFramePr>
          <p:cNvPr id="155" name="Google Shape;155;p31"/>
          <p:cNvGraphicFramePr/>
          <p:nvPr/>
        </p:nvGraphicFramePr>
        <p:xfrm>
          <a:off x="209938" y="1885150"/>
          <a:ext cx="3000000" cy="3000000"/>
        </p:xfrm>
        <a:graphic>
          <a:graphicData uri="http://schemas.openxmlformats.org/drawingml/2006/table">
            <a:tbl>
              <a:tblPr>
                <a:noFill/>
                <a:tableStyleId>{02966DC1-AA2B-4988-8941-8DFED80BE869}</a:tableStyleId>
              </a:tblPr>
              <a:tblGrid>
                <a:gridCol w="1213550"/>
                <a:gridCol w="1279150"/>
                <a:gridCol w="1246325"/>
                <a:gridCol w="1425825"/>
                <a:gridCol w="1066850"/>
                <a:gridCol w="1246325"/>
                <a:gridCol w="1246325"/>
              </a:tblGrid>
              <a:tr h="659950">
                <a:tc>
                  <a:txBody>
                    <a:bodyPr/>
                    <a:lstStyle/>
                    <a:p>
                      <a:pPr indent="0" lvl="0" marL="0" rtl="0" algn="l">
                        <a:spcBef>
                          <a:spcPts val="0"/>
                        </a:spcBef>
                        <a:spcAft>
                          <a:spcPts val="0"/>
                        </a:spcAft>
                        <a:buNone/>
                      </a:pPr>
                      <a:r>
                        <a:rPr lang="en" sz="1300">
                          <a:solidFill>
                            <a:srgbClr val="FFFFFF"/>
                          </a:solidFill>
                        </a:rPr>
                        <a:t>Weather Research</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Computational Mathematics</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Banking and Finance</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Chip design and Semiconductor</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Life Sciences</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Seismic Analysis</a:t>
                      </a:r>
                      <a:endParaRPr sz="1300">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 sz="1300">
                          <a:solidFill>
                            <a:srgbClr val="FFFFFF"/>
                          </a:solidFill>
                        </a:rPr>
                        <a:t>Scientific Analysis</a:t>
                      </a:r>
                      <a:endParaRPr sz="1300">
                        <a:solidFill>
                          <a:srgbClr val="FFFFFF"/>
                        </a:solidFill>
                      </a:endParaRPr>
                    </a:p>
                  </a:txBody>
                  <a:tcPr marT="91425" marB="91425" marR="91425" marL="91425">
                    <a:solidFill>
                      <a:srgbClr val="0000FF"/>
                    </a:solidFill>
                  </a:tcPr>
                </a:tc>
              </a:tr>
              <a:tr h="659950">
                <a:tc>
                  <a:txBody>
                    <a:bodyPr/>
                    <a:lstStyle/>
                    <a:p>
                      <a:pPr indent="0" lvl="0" marL="0" rtl="0" algn="l">
                        <a:spcBef>
                          <a:spcPts val="0"/>
                        </a:spcBef>
                        <a:spcAft>
                          <a:spcPts val="0"/>
                        </a:spcAft>
                        <a:buNone/>
                      </a:pPr>
                      <a:r>
                        <a:rPr lang="en" sz="1300"/>
                        <a:t>Atmospheric modelling </a:t>
                      </a:r>
                      <a:endParaRPr sz="1300"/>
                    </a:p>
                  </a:txBody>
                  <a:tcPr marT="91425" marB="91425" marR="91425" marL="91425"/>
                </a:tc>
                <a:tc>
                  <a:txBody>
                    <a:bodyPr/>
                    <a:lstStyle/>
                    <a:p>
                      <a:pPr indent="0" lvl="0" marL="0" rtl="0" algn="l">
                        <a:spcBef>
                          <a:spcPts val="0"/>
                        </a:spcBef>
                        <a:spcAft>
                          <a:spcPts val="0"/>
                        </a:spcAft>
                        <a:buNone/>
                      </a:pPr>
                      <a:r>
                        <a:rPr lang="en" sz="1300"/>
                        <a:t>Monte-Carlo methods</a:t>
                      </a:r>
                      <a:endParaRPr sz="1300"/>
                    </a:p>
                  </a:txBody>
                  <a:tcPr marT="91425" marB="91425" marR="91425" marL="91425"/>
                </a:tc>
                <a:tc>
                  <a:txBody>
                    <a:bodyPr/>
                    <a:lstStyle/>
                    <a:p>
                      <a:pPr indent="0" lvl="0" marL="0" rtl="0" algn="l">
                        <a:spcBef>
                          <a:spcPts val="0"/>
                        </a:spcBef>
                        <a:spcAft>
                          <a:spcPts val="0"/>
                        </a:spcAft>
                        <a:buNone/>
                      </a:pPr>
                      <a:r>
                        <a:rPr lang="en" sz="1300"/>
                        <a:t>High throughput trading</a:t>
                      </a:r>
                      <a:endParaRPr sz="1300"/>
                    </a:p>
                  </a:txBody>
                  <a:tcPr marT="91425" marB="91425" marR="91425" marL="91425"/>
                </a:tc>
                <a:tc>
                  <a:txBody>
                    <a:bodyPr/>
                    <a:lstStyle/>
                    <a:p>
                      <a:pPr indent="0" lvl="0" marL="0" rtl="0" algn="l">
                        <a:spcBef>
                          <a:spcPts val="0"/>
                        </a:spcBef>
                        <a:spcAft>
                          <a:spcPts val="0"/>
                        </a:spcAft>
                        <a:buNone/>
                      </a:pPr>
                      <a:r>
                        <a:rPr lang="en" sz="1300"/>
                        <a:t>Transistor simulation</a:t>
                      </a:r>
                      <a:endParaRPr sz="1300"/>
                    </a:p>
                  </a:txBody>
                  <a:tcPr marT="91425" marB="91425" marR="91425" marL="91425"/>
                </a:tc>
                <a:tc>
                  <a:txBody>
                    <a:bodyPr/>
                    <a:lstStyle/>
                    <a:p>
                      <a:pPr indent="0" lvl="0" marL="0" rtl="0" algn="l">
                        <a:spcBef>
                          <a:spcPts val="0"/>
                        </a:spcBef>
                        <a:spcAft>
                          <a:spcPts val="0"/>
                        </a:spcAft>
                        <a:buNone/>
                      </a:pPr>
                      <a:r>
                        <a:rPr lang="en" sz="1300"/>
                        <a:t>Genomic sequencing</a:t>
                      </a:r>
                      <a:endParaRPr sz="1300"/>
                    </a:p>
                  </a:txBody>
                  <a:tcPr marT="91425" marB="91425" marR="91425" marL="91425"/>
                </a:tc>
                <a:tc>
                  <a:txBody>
                    <a:bodyPr/>
                    <a:lstStyle/>
                    <a:p>
                      <a:pPr indent="0" lvl="0" marL="0" rtl="0" algn="l">
                        <a:spcBef>
                          <a:spcPts val="0"/>
                        </a:spcBef>
                        <a:spcAft>
                          <a:spcPts val="0"/>
                        </a:spcAft>
                        <a:buNone/>
                      </a:pPr>
                      <a:r>
                        <a:rPr lang="en" sz="1300"/>
                        <a:t>Reservoir Simulation and modelling</a:t>
                      </a:r>
                      <a:endParaRPr sz="1300"/>
                    </a:p>
                  </a:txBody>
                  <a:tcPr marT="91425" marB="91425" marR="91425" marL="91425"/>
                </a:tc>
                <a:tc>
                  <a:txBody>
                    <a:bodyPr/>
                    <a:lstStyle/>
                    <a:p>
                      <a:pPr indent="0" lvl="0" marL="0" rtl="0" algn="l">
                        <a:spcBef>
                          <a:spcPts val="0"/>
                        </a:spcBef>
                        <a:spcAft>
                          <a:spcPts val="0"/>
                        </a:spcAft>
                        <a:buNone/>
                      </a:pPr>
                      <a:r>
                        <a:rPr lang="en" sz="1300"/>
                        <a:t>Molecular modelling</a:t>
                      </a:r>
                      <a:endParaRPr sz="1300"/>
                    </a:p>
                  </a:txBody>
                  <a:tcPr marT="91425" marB="91425" marR="91425" marL="91425"/>
                </a:tc>
              </a:tr>
              <a:tr h="659950">
                <a:tc>
                  <a:txBody>
                    <a:bodyPr/>
                    <a:lstStyle/>
                    <a:p>
                      <a:pPr indent="0" lvl="0" marL="0" rtl="0" algn="l">
                        <a:spcBef>
                          <a:spcPts val="0"/>
                        </a:spcBef>
                        <a:spcAft>
                          <a:spcPts val="0"/>
                        </a:spcAft>
                        <a:buNone/>
                      </a:pPr>
                      <a:r>
                        <a:rPr lang="en" sz="1300"/>
                        <a:t>Seasonal time-scale research</a:t>
                      </a:r>
                      <a:endParaRPr sz="1300"/>
                    </a:p>
                  </a:txBody>
                  <a:tcPr marT="91425" marB="91425" marR="91425" marL="91425"/>
                </a:tc>
                <a:tc>
                  <a:txBody>
                    <a:bodyPr/>
                    <a:lstStyle/>
                    <a:p>
                      <a:pPr indent="0" lvl="0" marL="0" rtl="0" algn="l">
                        <a:spcBef>
                          <a:spcPts val="0"/>
                        </a:spcBef>
                        <a:spcAft>
                          <a:spcPts val="0"/>
                        </a:spcAft>
                        <a:buNone/>
                      </a:pPr>
                      <a:r>
                        <a:rPr lang="en" sz="1300"/>
                        <a:t>Parallel time algorithms</a:t>
                      </a:r>
                      <a:endParaRPr sz="1300"/>
                    </a:p>
                  </a:txBody>
                  <a:tcPr marT="91425" marB="91425" marR="91425" marL="91425"/>
                </a:tc>
                <a:tc>
                  <a:txBody>
                    <a:bodyPr/>
                    <a:lstStyle/>
                    <a:p>
                      <a:pPr indent="0" lvl="0" marL="0" rtl="0" algn="l">
                        <a:spcBef>
                          <a:spcPts val="0"/>
                        </a:spcBef>
                        <a:spcAft>
                          <a:spcPts val="0"/>
                        </a:spcAft>
                        <a:buNone/>
                      </a:pPr>
                      <a:r>
                        <a:rPr lang="en" sz="1300"/>
                        <a:t>Financial analysis modelling</a:t>
                      </a:r>
                      <a:endParaRPr sz="1300"/>
                    </a:p>
                  </a:txBody>
                  <a:tcPr marT="91425" marB="91425" marR="91425" marL="91425"/>
                </a:tc>
                <a:tc>
                  <a:txBody>
                    <a:bodyPr/>
                    <a:lstStyle/>
                    <a:p>
                      <a:pPr indent="0" lvl="0" marL="0" rtl="0" algn="l">
                        <a:spcBef>
                          <a:spcPts val="0"/>
                        </a:spcBef>
                        <a:spcAft>
                          <a:spcPts val="0"/>
                        </a:spcAft>
                        <a:buNone/>
                      </a:pPr>
                      <a:r>
                        <a:rPr lang="en" sz="1300"/>
                        <a:t>Electromagnetic field solver</a:t>
                      </a:r>
                      <a:endParaRPr sz="1300"/>
                    </a:p>
                  </a:txBody>
                  <a:tcPr marT="91425" marB="91425" marR="91425" marL="91425"/>
                </a:tc>
                <a:tc>
                  <a:txBody>
                    <a:bodyPr/>
                    <a:lstStyle/>
                    <a:p>
                      <a:pPr indent="0" lvl="0" marL="0" rtl="0" algn="l">
                        <a:spcBef>
                          <a:spcPts val="0"/>
                        </a:spcBef>
                        <a:spcAft>
                          <a:spcPts val="0"/>
                        </a:spcAft>
                        <a:buNone/>
                      </a:pPr>
                      <a:r>
                        <a:rPr lang="en" sz="1300"/>
                        <a:t>Protein folding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Drug Design</a:t>
                      </a:r>
                      <a:endParaRPr sz="1300"/>
                    </a:p>
                  </a:txBody>
                  <a:tcPr marT="91425" marB="91425" marR="91425" marL="91425"/>
                </a:tc>
                <a:tc>
                  <a:txBody>
                    <a:bodyPr/>
                    <a:lstStyle/>
                    <a:p>
                      <a:pPr indent="0" lvl="0" marL="0" rtl="0" algn="l">
                        <a:spcBef>
                          <a:spcPts val="0"/>
                        </a:spcBef>
                        <a:spcAft>
                          <a:spcPts val="0"/>
                        </a:spcAft>
                        <a:buNone/>
                      </a:pPr>
                      <a:r>
                        <a:rPr lang="en" sz="1300"/>
                        <a:t>Seismic data processing</a:t>
                      </a:r>
                      <a:endParaRPr sz="1300"/>
                    </a:p>
                  </a:txBody>
                  <a:tcPr marT="91425" marB="91425" marR="91425" marL="91425"/>
                </a:tc>
                <a:tc>
                  <a:txBody>
                    <a:bodyPr/>
                    <a:lstStyle/>
                    <a:p>
                      <a:pPr indent="0" lvl="0" marL="0" rtl="0" algn="l">
                        <a:spcBef>
                          <a:spcPts val="0"/>
                        </a:spcBef>
                        <a:spcAft>
                          <a:spcPts val="0"/>
                        </a:spcAft>
                        <a:buNone/>
                      </a:pPr>
                      <a:r>
                        <a:rPr lang="en" sz="1300"/>
                        <a:t>Computational Chemistry</a:t>
                      </a:r>
                      <a:endParaRPr sz="1300"/>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85"/>
          <p:cNvSpPr txBox="1"/>
          <p:nvPr/>
        </p:nvSpPr>
        <p:spPr>
          <a:xfrm>
            <a:off x="187525" y="1209850"/>
            <a:ext cx="4096500" cy="1440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 sz="2800">
                <a:solidFill>
                  <a:schemeClr val="dk1"/>
                </a:solidFill>
              </a:rPr>
              <a:t>Components of a job</a:t>
            </a:r>
            <a:endParaRPr sz="2800">
              <a:solidFill>
                <a:schemeClr val="dk1"/>
              </a:solidFill>
            </a:endParaRPr>
          </a:p>
          <a:p>
            <a:pPr indent="0" lvl="0" marL="0" marR="0" rtl="0" algn="l">
              <a:spcBef>
                <a:spcPts val="0"/>
              </a:spcBef>
              <a:spcAft>
                <a:spcPts val="0"/>
              </a:spcAft>
              <a:buNone/>
            </a:pPr>
            <a:r>
              <a:t/>
            </a:r>
            <a:endParaRPr sz="2100">
              <a:solidFill>
                <a:schemeClr val="dk1"/>
              </a:solidFill>
              <a:latin typeface="Arimo"/>
              <a:ea typeface="Arimo"/>
              <a:cs typeface="Arimo"/>
              <a:sym typeface="Arimo"/>
            </a:endParaRPr>
          </a:p>
          <a:p>
            <a:pPr indent="0" lvl="0" marL="0" marR="0" rtl="0" algn="l">
              <a:spcBef>
                <a:spcPts val="0"/>
              </a:spcBef>
              <a:spcAft>
                <a:spcPts val="0"/>
              </a:spcAft>
              <a:buNone/>
            </a:pPr>
            <a:r>
              <a:t/>
            </a:r>
            <a:endParaRPr sz="2100">
              <a:solidFill>
                <a:schemeClr val="dk1"/>
              </a:solidFill>
              <a:latin typeface="Arimo"/>
              <a:ea typeface="Arimo"/>
              <a:cs typeface="Arimo"/>
              <a:sym typeface="Arimo"/>
            </a:endParaRPr>
          </a:p>
          <a:p>
            <a:pPr indent="0" lvl="0" marL="0" marR="0" rtl="0" algn="l">
              <a:spcBef>
                <a:spcPts val="0"/>
              </a:spcBef>
              <a:spcAft>
                <a:spcPts val="0"/>
              </a:spcAft>
              <a:buNone/>
            </a:pPr>
            <a:r>
              <a:rPr lang="en" sz="2100">
                <a:solidFill>
                  <a:schemeClr val="dk1"/>
                </a:solidFill>
                <a:latin typeface="Arimo"/>
                <a:ea typeface="Arimo"/>
                <a:cs typeface="Arimo"/>
                <a:sym typeface="Arimo"/>
              </a:rPr>
              <a:t>What is inside of a job ?</a:t>
            </a:r>
            <a:endParaRPr sz="2100">
              <a:solidFill>
                <a:schemeClr val="dk1"/>
              </a:solidFill>
              <a:latin typeface="Arimo"/>
              <a:ea typeface="Arimo"/>
              <a:cs typeface="Arimo"/>
              <a:sym typeface="Arimo"/>
            </a:endParaRPr>
          </a:p>
          <a:p>
            <a:pPr indent="0" lvl="0" marL="0" marR="0" rtl="0" algn="l">
              <a:spcBef>
                <a:spcPts val="0"/>
              </a:spcBef>
              <a:spcAft>
                <a:spcPts val="0"/>
              </a:spcAft>
              <a:buNone/>
            </a:pPr>
            <a:r>
              <a:t/>
            </a:r>
            <a:endParaRPr sz="2100">
              <a:solidFill>
                <a:schemeClr val="dk1"/>
              </a:solidFill>
              <a:latin typeface="Arimo"/>
              <a:ea typeface="Arimo"/>
              <a:cs typeface="Arimo"/>
              <a:sym typeface="Arimo"/>
            </a:endParaRPr>
          </a:p>
          <a:p>
            <a:pPr indent="0" lvl="0" marL="0" marR="0" rtl="0" algn="l">
              <a:spcBef>
                <a:spcPts val="0"/>
              </a:spcBef>
              <a:spcAft>
                <a:spcPts val="0"/>
              </a:spcAft>
              <a:buNone/>
            </a:pPr>
            <a:r>
              <a:t/>
            </a:r>
            <a:endParaRPr sz="2100">
              <a:solidFill>
                <a:schemeClr val="dk1"/>
              </a:solidFill>
              <a:latin typeface="Arimo"/>
              <a:ea typeface="Arimo"/>
              <a:cs typeface="Arimo"/>
              <a:sym typeface="Arimo"/>
            </a:endParaRPr>
          </a:p>
        </p:txBody>
      </p:sp>
      <p:sp>
        <p:nvSpPr>
          <p:cNvPr descr="Image result for clipart computer terminal" id="854" name="Google Shape;854;p85"/>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Image result for clipart computer terminal" id="855" name="Google Shape;855;p85"/>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56" name="Google Shape;856;p85">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57" name="Google Shape;857;p85">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858" name="Google Shape;858;p85">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pic>
        <p:nvPicPr>
          <p:cNvPr id="859" name="Google Shape;859;p85"/>
          <p:cNvPicPr preferRelativeResize="0"/>
          <p:nvPr/>
        </p:nvPicPr>
        <p:blipFill>
          <a:blip r:embed="rId6">
            <a:alphaModFix/>
          </a:blip>
          <a:stretch>
            <a:fillRect/>
          </a:stretch>
        </p:blipFill>
        <p:spPr>
          <a:xfrm>
            <a:off x="685800" y="2879050"/>
            <a:ext cx="7929333" cy="2188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86"/>
          <p:cNvSpPr txBox="1"/>
          <p:nvPr/>
        </p:nvSpPr>
        <p:spPr>
          <a:xfrm>
            <a:off x="173300" y="920700"/>
            <a:ext cx="2733600" cy="5199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 sz="2100">
                <a:solidFill>
                  <a:schemeClr val="dk1"/>
                </a:solidFill>
                <a:latin typeface="Arimo"/>
                <a:ea typeface="Arimo"/>
                <a:cs typeface="Arimo"/>
                <a:sym typeface="Arimo"/>
              </a:rPr>
              <a:t>Life cycle of a job</a:t>
            </a:r>
            <a:endParaRPr sz="2800">
              <a:solidFill>
                <a:schemeClr val="dk1"/>
              </a:solidFill>
            </a:endParaRPr>
          </a:p>
        </p:txBody>
      </p:sp>
      <p:sp>
        <p:nvSpPr>
          <p:cNvPr descr="Image result for clipart computer terminal" id="865" name="Google Shape;865;p86"/>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Image result for clipart computer terminal" id="866" name="Google Shape;866;p86"/>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67" name="Google Shape;867;p86">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868" name="Google Shape;868;p86">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869" name="Google Shape;869;p86">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pic>
        <p:nvPicPr>
          <p:cNvPr id="870" name="Google Shape;870;p86"/>
          <p:cNvPicPr preferRelativeResize="0"/>
          <p:nvPr/>
        </p:nvPicPr>
        <p:blipFill>
          <a:blip r:embed="rId6">
            <a:alphaModFix/>
          </a:blip>
          <a:stretch>
            <a:fillRect/>
          </a:stretch>
        </p:blipFill>
        <p:spPr>
          <a:xfrm>
            <a:off x="2333916" y="1011800"/>
            <a:ext cx="5348682" cy="40554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87"/>
          <p:cNvSpPr txBox="1"/>
          <p:nvPr/>
        </p:nvSpPr>
        <p:spPr>
          <a:xfrm>
            <a:off x="549225" y="929425"/>
            <a:ext cx="6896700" cy="36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SLURM as a job scheduler and resource manager.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6" name="Google Shape;876;p87"/>
          <p:cNvPicPr preferRelativeResize="0"/>
          <p:nvPr/>
        </p:nvPicPr>
        <p:blipFill rotWithShape="1">
          <a:blip r:embed="rId3">
            <a:alphaModFix/>
          </a:blip>
          <a:srcRect b="0" l="0" r="0" t="0"/>
          <a:stretch/>
        </p:blipFill>
        <p:spPr>
          <a:xfrm>
            <a:off x="961100" y="1877150"/>
            <a:ext cx="6643250" cy="2685575"/>
          </a:xfrm>
          <a:prstGeom prst="rect">
            <a:avLst/>
          </a:prstGeom>
          <a:noFill/>
          <a:ln>
            <a:noFill/>
          </a:ln>
        </p:spPr>
      </p:pic>
      <p:sp>
        <p:nvSpPr>
          <p:cNvPr id="877" name="Google Shape;877;p87"/>
          <p:cNvSpPr txBox="1"/>
          <p:nvPr/>
        </p:nvSpPr>
        <p:spPr>
          <a:xfrm>
            <a:off x="1973525" y="3728250"/>
            <a:ext cx="961200" cy="4119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slurm2</a:t>
            </a:r>
            <a:endParaRPr b="0" i="0" sz="1400" u="none" cap="none" strike="noStrike">
              <a:solidFill>
                <a:srgbClr val="000000"/>
              </a:solidFill>
              <a:latin typeface="Arial"/>
              <a:ea typeface="Arial"/>
              <a:cs typeface="Arial"/>
              <a:sym typeface="Arial"/>
            </a:endParaRPr>
          </a:p>
        </p:txBody>
      </p:sp>
      <p:sp>
        <p:nvSpPr>
          <p:cNvPr id="878" name="Google Shape;878;p87"/>
          <p:cNvSpPr txBox="1"/>
          <p:nvPr/>
        </p:nvSpPr>
        <p:spPr>
          <a:xfrm>
            <a:off x="1012325" y="3728250"/>
            <a:ext cx="836100" cy="4119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slurm1</a:t>
            </a:r>
            <a:endParaRPr b="0" i="0" sz="1400" u="none" cap="none" strike="noStrike">
              <a:solidFill>
                <a:srgbClr val="000000"/>
              </a:solidFill>
              <a:latin typeface="Arial"/>
              <a:ea typeface="Arial"/>
              <a:cs typeface="Arial"/>
              <a:sym typeface="Arial"/>
            </a:endParaRPr>
          </a:p>
        </p:txBody>
      </p:sp>
      <p:sp>
        <p:nvSpPr>
          <p:cNvPr id="879" name="Google Shape;879;p87"/>
          <p:cNvSpPr txBox="1"/>
          <p:nvPr/>
        </p:nvSpPr>
        <p:spPr>
          <a:xfrm>
            <a:off x="3059875" y="3728250"/>
            <a:ext cx="772500" cy="4119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slurm3</a:t>
            </a:r>
            <a:endParaRPr b="0" i="0" sz="1400" u="none" cap="none" strike="noStrike">
              <a:solidFill>
                <a:srgbClr val="000000"/>
              </a:solidFill>
              <a:latin typeface="Arial"/>
              <a:ea typeface="Arial"/>
              <a:cs typeface="Arial"/>
              <a:sym typeface="Arial"/>
            </a:endParaRPr>
          </a:p>
        </p:txBody>
      </p:sp>
      <p:sp>
        <p:nvSpPr>
          <p:cNvPr id="880" name="Google Shape;880;p87"/>
          <p:cNvSpPr txBox="1"/>
          <p:nvPr/>
        </p:nvSpPr>
        <p:spPr>
          <a:xfrm>
            <a:off x="4046650" y="3728250"/>
            <a:ext cx="961200" cy="4119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slurmnn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88"/>
          <p:cNvSpPr txBox="1"/>
          <p:nvPr/>
        </p:nvSpPr>
        <p:spPr>
          <a:xfrm>
            <a:off x="401350" y="1235700"/>
            <a:ext cx="8037300" cy="308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SLURM user commands: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sbatch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Submit a batch script to Slurm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salloc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Obtain a Slurm job allocation (a set of nodes), execute a command, and then release the allocation when the command is finished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srun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run parallel jobs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89"/>
          <p:cNvSpPr txBox="1"/>
          <p:nvPr/>
        </p:nvSpPr>
        <p:spPr>
          <a:xfrm>
            <a:off x="540900" y="992800"/>
            <a:ext cx="7953000" cy="37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Exercise (5 min):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Now that you’ve learned how to create a script, we will submit the script to the job scheduler.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89"/>
          <p:cNvSpPr txBox="1"/>
          <p:nvPr/>
        </p:nvSpPr>
        <p:spPr>
          <a:xfrm>
            <a:off x="605650" y="1909750"/>
            <a:ext cx="2756700" cy="27249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Content of firstjob.sh: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#!/bin/bash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echo 'This script is running 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hostname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0000"/>
                </a:solidFill>
                <a:latin typeface="Arial"/>
                <a:ea typeface="Arial"/>
                <a:cs typeface="Arial"/>
                <a:sym typeface="Arial"/>
              </a:rPr>
              <a:t>sleep 120</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echo 'Completed by' $USER</a:t>
            </a:r>
            <a:endParaRPr b="0" i="0" sz="1400" u="none" cap="none" strike="noStrike">
              <a:solidFill>
                <a:srgbClr val="000000"/>
              </a:solidFill>
              <a:latin typeface="Arial"/>
              <a:ea typeface="Arial"/>
              <a:cs typeface="Arial"/>
              <a:sym typeface="Arial"/>
            </a:endParaRPr>
          </a:p>
        </p:txBody>
      </p:sp>
      <p:sp>
        <p:nvSpPr>
          <p:cNvPr id="892" name="Google Shape;892;p89"/>
          <p:cNvSpPr txBox="1"/>
          <p:nvPr/>
        </p:nvSpPr>
        <p:spPr>
          <a:xfrm>
            <a:off x="3658075" y="1932775"/>
            <a:ext cx="2070000" cy="27354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 submit: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sbatch firstjob.sh</a:t>
            </a:r>
            <a:endParaRPr b="0" i="0" sz="1400" u="none" cap="none" strike="noStrike">
              <a:solidFill>
                <a:srgbClr val="000000"/>
              </a:solidFill>
              <a:latin typeface="Arial"/>
              <a:ea typeface="Arial"/>
              <a:cs typeface="Arial"/>
              <a:sym typeface="Arial"/>
            </a:endParaRPr>
          </a:p>
        </p:txBody>
      </p:sp>
      <p:sp>
        <p:nvSpPr>
          <p:cNvPr id="893" name="Google Shape;893;p89"/>
          <p:cNvSpPr txBox="1"/>
          <p:nvPr/>
        </p:nvSpPr>
        <p:spPr>
          <a:xfrm>
            <a:off x="6032950" y="1964450"/>
            <a:ext cx="2460900" cy="26721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Do you get a job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job ID is for record purposes and it’s very useful when you are troubleshooting your job.</a:t>
            </a:r>
            <a:endParaRPr b="0" i="0" sz="1400" u="none" cap="none" strike="noStrike">
              <a:solidFill>
                <a:srgbClr val="000000"/>
              </a:solidFill>
              <a:latin typeface="Arial"/>
              <a:ea typeface="Arial"/>
              <a:cs typeface="Arial"/>
              <a:sym typeface="Arial"/>
            </a:endParaRPr>
          </a:p>
        </p:txBody>
      </p:sp>
      <p:sp>
        <p:nvSpPr>
          <p:cNvPr id="894" name="Google Shape;894;p89"/>
          <p:cNvSpPr/>
          <p:nvPr/>
        </p:nvSpPr>
        <p:spPr>
          <a:xfrm>
            <a:off x="8511158" y="3923999"/>
            <a:ext cx="277500" cy="3240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895" name="Google Shape;895;p89"/>
          <p:cNvSpPr/>
          <p:nvPr/>
        </p:nvSpPr>
        <p:spPr>
          <a:xfrm flipH="1">
            <a:off x="8534549" y="4634654"/>
            <a:ext cx="230700" cy="2694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896" name="Google Shape;896;p89"/>
          <p:cNvSpPr txBox="1"/>
          <p:nvPr/>
        </p:nvSpPr>
        <p:spPr>
          <a:xfrm>
            <a:off x="8079600" y="3558400"/>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897" name="Google Shape;897;p89"/>
          <p:cNvSpPr txBox="1"/>
          <p:nvPr/>
        </p:nvSpPr>
        <p:spPr>
          <a:xfrm>
            <a:off x="8079604" y="4302875"/>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pic>
        <p:nvPicPr>
          <p:cNvPr id="902" name="Google Shape;902;p90"/>
          <p:cNvPicPr preferRelativeResize="0"/>
          <p:nvPr/>
        </p:nvPicPr>
        <p:blipFill rotWithShape="1">
          <a:blip r:embed="rId3">
            <a:alphaModFix/>
          </a:blip>
          <a:srcRect b="0" l="0" r="0" t="0"/>
          <a:stretch/>
        </p:blipFill>
        <p:spPr>
          <a:xfrm>
            <a:off x="1057083" y="1790937"/>
            <a:ext cx="484408" cy="797463"/>
          </a:xfrm>
          <a:prstGeom prst="rect">
            <a:avLst/>
          </a:prstGeom>
          <a:noFill/>
          <a:ln>
            <a:noFill/>
          </a:ln>
        </p:spPr>
      </p:pic>
      <p:pic>
        <p:nvPicPr>
          <p:cNvPr id="903" name="Google Shape;903;p90"/>
          <p:cNvPicPr preferRelativeResize="0"/>
          <p:nvPr/>
        </p:nvPicPr>
        <p:blipFill rotWithShape="1">
          <a:blip r:embed="rId3">
            <a:alphaModFix/>
          </a:blip>
          <a:srcRect b="0" l="0" r="0" t="0"/>
          <a:stretch/>
        </p:blipFill>
        <p:spPr>
          <a:xfrm>
            <a:off x="493932" y="2840960"/>
            <a:ext cx="484408" cy="797463"/>
          </a:xfrm>
          <a:prstGeom prst="rect">
            <a:avLst/>
          </a:prstGeom>
          <a:noFill/>
          <a:ln>
            <a:noFill/>
          </a:ln>
        </p:spPr>
      </p:pic>
      <p:pic>
        <p:nvPicPr>
          <p:cNvPr id="904" name="Google Shape;904;p90"/>
          <p:cNvPicPr preferRelativeResize="0"/>
          <p:nvPr/>
        </p:nvPicPr>
        <p:blipFill rotWithShape="1">
          <a:blip r:embed="rId3">
            <a:alphaModFix/>
          </a:blip>
          <a:srcRect b="0" l="0" r="0" t="0"/>
          <a:stretch/>
        </p:blipFill>
        <p:spPr>
          <a:xfrm>
            <a:off x="1068032" y="2817465"/>
            <a:ext cx="484408" cy="797462"/>
          </a:xfrm>
          <a:prstGeom prst="rect">
            <a:avLst/>
          </a:prstGeom>
          <a:noFill/>
          <a:ln>
            <a:noFill/>
          </a:ln>
        </p:spPr>
      </p:pic>
      <p:pic>
        <p:nvPicPr>
          <p:cNvPr id="905" name="Google Shape;905;p90"/>
          <p:cNvPicPr preferRelativeResize="0"/>
          <p:nvPr/>
        </p:nvPicPr>
        <p:blipFill rotWithShape="1">
          <a:blip r:embed="rId3">
            <a:alphaModFix/>
          </a:blip>
          <a:srcRect b="0" l="0" r="0" t="0"/>
          <a:stretch/>
        </p:blipFill>
        <p:spPr>
          <a:xfrm>
            <a:off x="1611279" y="2817465"/>
            <a:ext cx="484408" cy="797462"/>
          </a:xfrm>
          <a:prstGeom prst="rect">
            <a:avLst/>
          </a:prstGeom>
          <a:noFill/>
          <a:ln>
            <a:noFill/>
          </a:ln>
        </p:spPr>
      </p:pic>
      <p:cxnSp>
        <p:nvCxnSpPr>
          <p:cNvPr id="906" name="Google Shape;906;p90"/>
          <p:cNvCxnSpPr/>
          <p:nvPr/>
        </p:nvCxnSpPr>
        <p:spPr>
          <a:xfrm>
            <a:off x="792028" y="2688668"/>
            <a:ext cx="1117200" cy="0"/>
          </a:xfrm>
          <a:prstGeom prst="straightConnector1">
            <a:avLst/>
          </a:prstGeom>
          <a:noFill/>
          <a:ln cap="flat" cmpd="sng" w="19050">
            <a:solidFill>
              <a:schemeClr val="dk1"/>
            </a:solidFill>
            <a:prstDash val="solid"/>
            <a:round/>
            <a:headEnd len="sm" w="sm" type="none"/>
            <a:tailEnd len="sm" w="sm" type="none"/>
          </a:ln>
        </p:spPr>
      </p:cxnSp>
      <p:cxnSp>
        <p:nvCxnSpPr>
          <p:cNvPr id="907" name="Google Shape;907;p90"/>
          <p:cNvCxnSpPr/>
          <p:nvPr/>
        </p:nvCxnSpPr>
        <p:spPr>
          <a:xfrm>
            <a:off x="798095" y="2688669"/>
            <a:ext cx="0" cy="128700"/>
          </a:xfrm>
          <a:prstGeom prst="straightConnector1">
            <a:avLst/>
          </a:prstGeom>
          <a:noFill/>
          <a:ln cap="flat" cmpd="sng" w="9525">
            <a:solidFill>
              <a:schemeClr val="dk1"/>
            </a:solidFill>
            <a:prstDash val="solid"/>
            <a:round/>
            <a:headEnd len="sm" w="sm" type="none"/>
            <a:tailEnd len="sm" w="sm" type="none"/>
          </a:ln>
        </p:spPr>
      </p:cxnSp>
      <p:cxnSp>
        <p:nvCxnSpPr>
          <p:cNvPr id="908" name="Google Shape;908;p90"/>
          <p:cNvCxnSpPr/>
          <p:nvPr/>
        </p:nvCxnSpPr>
        <p:spPr>
          <a:xfrm>
            <a:off x="1359202" y="2689387"/>
            <a:ext cx="0" cy="128700"/>
          </a:xfrm>
          <a:prstGeom prst="straightConnector1">
            <a:avLst/>
          </a:prstGeom>
          <a:noFill/>
          <a:ln cap="flat" cmpd="sng" w="9525">
            <a:solidFill>
              <a:schemeClr val="dk1"/>
            </a:solidFill>
            <a:prstDash val="solid"/>
            <a:round/>
            <a:headEnd len="sm" w="sm" type="none"/>
            <a:tailEnd len="sm" w="sm" type="none"/>
          </a:ln>
        </p:spPr>
      </p:cxnSp>
      <p:cxnSp>
        <p:nvCxnSpPr>
          <p:cNvPr id="909" name="Google Shape;909;p90"/>
          <p:cNvCxnSpPr/>
          <p:nvPr/>
        </p:nvCxnSpPr>
        <p:spPr>
          <a:xfrm>
            <a:off x="1915441" y="2687950"/>
            <a:ext cx="0" cy="128700"/>
          </a:xfrm>
          <a:prstGeom prst="straightConnector1">
            <a:avLst/>
          </a:prstGeom>
          <a:noFill/>
          <a:ln cap="flat" cmpd="sng" w="9525">
            <a:solidFill>
              <a:schemeClr val="dk1"/>
            </a:solidFill>
            <a:prstDash val="solid"/>
            <a:round/>
            <a:headEnd len="sm" w="sm" type="none"/>
            <a:tailEnd len="sm" w="sm" type="none"/>
          </a:ln>
        </p:spPr>
      </p:cxnSp>
      <p:sp>
        <p:nvSpPr>
          <p:cNvPr id="910" name="Google Shape;910;p90"/>
          <p:cNvSpPr txBox="1"/>
          <p:nvPr/>
        </p:nvSpPr>
        <p:spPr>
          <a:xfrm>
            <a:off x="751771" y="1532727"/>
            <a:ext cx="12477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Slurm-login</a:t>
            </a:r>
            <a:endParaRPr b="0" i="0" sz="1200" u="none" cap="none" strike="noStrike">
              <a:solidFill>
                <a:srgbClr val="000000"/>
              </a:solidFill>
              <a:latin typeface="Arial"/>
              <a:ea typeface="Arial"/>
              <a:cs typeface="Arial"/>
              <a:sym typeface="Arial"/>
            </a:endParaRPr>
          </a:p>
        </p:txBody>
      </p:sp>
      <p:cxnSp>
        <p:nvCxnSpPr>
          <p:cNvPr id="911" name="Google Shape;911;p90"/>
          <p:cNvCxnSpPr/>
          <p:nvPr/>
        </p:nvCxnSpPr>
        <p:spPr>
          <a:xfrm>
            <a:off x="1359202" y="2559871"/>
            <a:ext cx="0" cy="128700"/>
          </a:xfrm>
          <a:prstGeom prst="straightConnector1">
            <a:avLst/>
          </a:prstGeom>
          <a:noFill/>
          <a:ln cap="flat" cmpd="sng" w="9525">
            <a:solidFill>
              <a:schemeClr val="dk1"/>
            </a:solidFill>
            <a:prstDash val="solid"/>
            <a:round/>
            <a:headEnd len="sm" w="sm" type="none"/>
            <a:tailEnd len="sm" w="sm" type="none"/>
          </a:ln>
        </p:spPr>
      </p:cxnSp>
      <p:sp>
        <p:nvSpPr>
          <p:cNvPr id="912" name="Google Shape;912;p90"/>
          <p:cNvSpPr txBox="1"/>
          <p:nvPr/>
        </p:nvSpPr>
        <p:spPr>
          <a:xfrm>
            <a:off x="405599" y="3694161"/>
            <a:ext cx="525600" cy="184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slurm0</a:t>
            </a:r>
            <a:endParaRPr b="0" i="0" sz="1200" u="none" cap="none" strike="noStrike">
              <a:solidFill>
                <a:srgbClr val="000000"/>
              </a:solidFill>
              <a:latin typeface="Arial"/>
              <a:ea typeface="Arial"/>
              <a:cs typeface="Arial"/>
              <a:sym typeface="Arial"/>
            </a:endParaRPr>
          </a:p>
        </p:txBody>
      </p:sp>
      <p:sp>
        <p:nvSpPr>
          <p:cNvPr id="913" name="Google Shape;913;p90"/>
          <p:cNvSpPr txBox="1"/>
          <p:nvPr/>
        </p:nvSpPr>
        <p:spPr>
          <a:xfrm>
            <a:off x="1654858" y="3694161"/>
            <a:ext cx="525600" cy="184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slurm2</a:t>
            </a:r>
            <a:endParaRPr b="0" i="0" sz="1200" u="none" cap="none" strike="noStrike">
              <a:solidFill>
                <a:srgbClr val="000000"/>
              </a:solidFill>
              <a:latin typeface="Arial"/>
              <a:ea typeface="Arial"/>
              <a:cs typeface="Arial"/>
              <a:sym typeface="Arial"/>
            </a:endParaRPr>
          </a:p>
        </p:txBody>
      </p:sp>
      <p:sp>
        <p:nvSpPr>
          <p:cNvPr id="914" name="Google Shape;914;p90"/>
          <p:cNvSpPr txBox="1"/>
          <p:nvPr/>
        </p:nvSpPr>
        <p:spPr>
          <a:xfrm>
            <a:off x="1013361" y="3694161"/>
            <a:ext cx="525600" cy="1848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slurm1</a:t>
            </a:r>
            <a:endParaRPr b="0" i="0" sz="1200" u="none" cap="none" strike="noStrike">
              <a:solidFill>
                <a:srgbClr val="000000"/>
              </a:solidFill>
              <a:latin typeface="Arial"/>
              <a:ea typeface="Arial"/>
              <a:cs typeface="Arial"/>
              <a:sym typeface="Arial"/>
            </a:endParaRPr>
          </a:p>
        </p:txBody>
      </p:sp>
      <p:sp>
        <p:nvSpPr>
          <p:cNvPr id="915" name="Google Shape;915;p90"/>
          <p:cNvSpPr/>
          <p:nvPr/>
        </p:nvSpPr>
        <p:spPr>
          <a:xfrm>
            <a:off x="405599" y="1385825"/>
            <a:ext cx="1860900" cy="2493000"/>
          </a:xfrm>
          <a:prstGeom prst="rect">
            <a:avLst/>
          </a:prstGeom>
          <a:noFill/>
          <a:ln cap="flat" cmpd="sng" w="19050">
            <a:solidFill>
              <a:schemeClr val="dk1"/>
            </a:solidFill>
            <a:prstDash val="dash"/>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916" name="Google Shape;916;p90"/>
          <p:cNvSpPr txBox="1"/>
          <p:nvPr/>
        </p:nvSpPr>
        <p:spPr>
          <a:xfrm>
            <a:off x="369466" y="3969264"/>
            <a:ext cx="21591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chemeClr val="dk1"/>
                </a:solidFill>
                <a:latin typeface="Arial"/>
                <a:ea typeface="Arial"/>
                <a:cs typeface="Arial"/>
                <a:sym typeface="Arial"/>
              </a:rPr>
              <a:t>Our cluster for today!</a:t>
            </a:r>
            <a:endParaRPr b="0" i="0" sz="1200" u="none" cap="none" strike="noStrike">
              <a:solidFill>
                <a:srgbClr val="000000"/>
              </a:solidFill>
              <a:latin typeface="Arial"/>
              <a:ea typeface="Arial"/>
              <a:cs typeface="Arial"/>
              <a:sym typeface="Arial"/>
            </a:endParaRPr>
          </a:p>
        </p:txBody>
      </p:sp>
      <p:sp>
        <p:nvSpPr>
          <p:cNvPr id="917" name="Google Shape;917;p90"/>
          <p:cNvSpPr txBox="1"/>
          <p:nvPr/>
        </p:nvSpPr>
        <p:spPr>
          <a:xfrm>
            <a:off x="2528575" y="879125"/>
            <a:ext cx="5491500" cy="10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While you are waiting for your job to run, investigate what our cluster looks like. You should be able to login into our nodes and investigate them. (Or you can ask SLURM to advise you of some info with </a:t>
            </a:r>
            <a:r>
              <a:rPr b="1" i="0" lang="en" sz="1400" u="none" cap="none" strike="noStrike">
                <a:solidFill>
                  <a:srgbClr val="000000"/>
                </a:solidFill>
                <a:latin typeface="Arial"/>
                <a:ea typeface="Arial"/>
                <a:cs typeface="Arial"/>
                <a:sym typeface="Arial"/>
              </a:rPr>
              <a:t>scontrol show node &lt;nodename&gt; </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918" name="Google Shape;918;p90"/>
          <p:cNvGraphicFramePr/>
          <p:nvPr/>
        </p:nvGraphicFramePr>
        <p:xfrm>
          <a:off x="2873600" y="1987863"/>
          <a:ext cx="3000000" cy="3000000"/>
        </p:xfrm>
        <a:graphic>
          <a:graphicData uri="http://schemas.openxmlformats.org/drawingml/2006/table">
            <a:tbl>
              <a:tblPr>
                <a:noFill/>
                <a:tableStyleId>{D8BB29B3-4542-4DDC-A8B2-09F889C7E405}</a:tableStyleId>
              </a:tblPr>
              <a:tblGrid>
                <a:gridCol w="1106750"/>
                <a:gridCol w="1106750"/>
                <a:gridCol w="1106750"/>
                <a:gridCol w="1106750"/>
              </a:tblGrid>
              <a:tr h="381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 of cpus (lscpu)</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Total Amount of memory (free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Main disks systems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(df -k)</a:t>
                      </a:r>
                      <a:endParaRPr sz="1400" u="none" cap="none" strike="noStrike"/>
                    </a:p>
                  </a:txBody>
                  <a:tcPr marT="91425" marB="91425" marR="91425" marL="91425"/>
                </a:tc>
              </a:tr>
              <a:tr h="370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slurm-login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70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70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70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graphicFrame>
        <p:nvGraphicFramePr>
          <p:cNvPr id="923" name="Google Shape;923;p91"/>
          <p:cNvGraphicFramePr/>
          <p:nvPr/>
        </p:nvGraphicFramePr>
        <p:xfrm>
          <a:off x="2050650" y="1687838"/>
          <a:ext cx="3000000" cy="3000000"/>
        </p:xfrm>
        <a:graphic>
          <a:graphicData uri="http://schemas.openxmlformats.org/drawingml/2006/table">
            <a:tbl>
              <a:tblPr>
                <a:noFill/>
                <a:tableStyleId>{D8BB29B3-4542-4DDC-A8B2-09F889C7E405}</a:tableStyleId>
              </a:tblPr>
              <a:tblGrid>
                <a:gridCol w="1429300"/>
                <a:gridCol w="1429300"/>
                <a:gridCol w="1429300"/>
                <a:gridCol w="1429300"/>
              </a:tblGrid>
              <a:tr h="1090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 of cpus (lscpu)</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Total Amount of memory (free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Main disks systems</a:t>
                      </a:r>
                      <a:endParaRPr sz="1400" u="none" cap="none" strike="noStrike"/>
                    </a:p>
                  </a:txBody>
                  <a:tcPr marT="91425" marB="91425" marR="91425" marL="91425"/>
                </a:tc>
              </a:tr>
              <a:tr h="422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slurm-login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/mnt/nfs</a:t>
                      </a:r>
                      <a:endParaRPr sz="1400" u="none" cap="none" strike="noStrike"/>
                    </a:p>
                  </a:txBody>
                  <a:tcPr marT="91425" marB="91425" marR="91425" marL="91425"/>
                </a:tc>
              </a:tr>
              <a:tr h="422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/mnt/nfs </a:t>
                      </a:r>
                      <a:endParaRPr sz="1400" u="none" cap="none" strike="noStrike"/>
                    </a:p>
                  </a:txBody>
                  <a:tcPr marT="91425" marB="91425" marR="91425" marL="91425"/>
                </a:tc>
              </a:tr>
              <a:tr h="422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/mnt/nfs </a:t>
                      </a:r>
                      <a:endParaRPr sz="1400" u="none" cap="none" strike="noStrike"/>
                    </a:p>
                  </a:txBody>
                  <a:tcPr marT="91425" marB="91425" marR="91425" marL="91425"/>
                </a:tc>
              </a:tr>
              <a:tr h="418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slurm2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/mnt/nfs</a:t>
                      </a:r>
                      <a:endParaRPr sz="1400" u="none" cap="none" strike="noStrike"/>
                    </a:p>
                  </a:txBody>
                  <a:tcPr marT="91425" marB="91425" marR="91425" marL="91425"/>
                </a:tc>
              </a:tr>
            </a:tbl>
          </a:graphicData>
        </a:graphic>
      </p:graphicFrame>
      <p:sp>
        <p:nvSpPr>
          <p:cNvPr id="924" name="Google Shape;924;p91"/>
          <p:cNvSpPr txBox="1"/>
          <p:nvPr/>
        </p:nvSpPr>
        <p:spPr>
          <a:xfrm>
            <a:off x="2065975" y="1200150"/>
            <a:ext cx="2374500" cy="1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Did you find?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92"/>
          <p:cNvSpPr txBox="1"/>
          <p:nvPr/>
        </p:nvSpPr>
        <p:spPr>
          <a:xfrm>
            <a:off x="559775" y="1045600"/>
            <a:ext cx="7625400" cy="3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Useful commands to check your job on the scheduler:</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scontrol show job {jobID}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When you obtain your job ID, you can check the information about your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squeue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view information about jobs located in the Slurm scheduling queue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squeue -u {username}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view information about jobs located in the queue for one or more users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scancel {jobID}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Used to cancel jobs or job steps that are under the control of Slurm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pic>
        <p:nvPicPr>
          <p:cNvPr id="934" name="Google Shape;934;p93"/>
          <p:cNvPicPr preferRelativeResize="0"/>
          <p:nvPr/>
        </p:nvPicPr>
        <p:blipFill rotWithShape="1">
          <a:blip r:embed="rId3">
            <a:alphaModFix/>
          </a:blip>
          <a:srcRect b="0" l="0" r="0" t="0"/>
          <a:stretch/>
        </p:blipFill>
        <p:spPr>
          <a:xfrm>
            <a:off x="152400" y="1588775"/>
            <a:ext cx="8839201" cy="649742"/>
          </a:xfrm>
          <a:prstGeom prst="rect">
            <a:avLst/>
          </a:prstGeom>
          <a:noFill/>
          <a:ln>
            <a:noFill/>
          </a:ln>
        </p:spPr>
      </p:pic>
      <p:pic>
        <p:nvPicPr>
          <p:cNvPr id="935" name="Google Shape;935;p93"/>
          <p:cNvPicPr preferRelativeResize="0"/>
          <p:nvPr/>
        </p:nvPicPr>
        <p:blipFill rotWithShape="1">
          <a:blip r:embed="rId4">
            <a:alphaModFix/>
          </a:blip>
          <a:srcRect b="0" l="0" r="0" t="0"/>
          <a:stretch/>
        </p:blipFill>
        <p:spPr>
          <a:xfrm>
            <a:off x="152400" y="2918992"/>
            <a:ext cx="8839200" cy="848563"/>
          </a:xfrm>
          <a:prstGeom prst="rect">
            <a:avLst/>
          </a:prstGeom>
          <a:noFill/>
          <a:ln>
            <a:noFill/>
          </a:ln>
        </p:spPr>
      </p:pic>
      <p:sp>
        <p:nvSpPr>
          <p:cNvPr id="936" name="Google Shape;936;p93"/>
          <p:cNvSpPr txBox="1"/>
          <p:nvPr/>
        </p:nvSpPr>
        <p:spPr>
          <a:xfrm>
            <a:off x="232350" y="1077275"/>
            <a:ext cx="34536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squeue -u {username}</a:t>
            </a:r>
            <a:endParaRPr b="0" i="0" sz="1400" u="none" cap="none" strike="noStrike">
              <a:solidFill>
                <a:srgbClr val="000000"/>
              </a:solidFill>
              <a:latin typeface="Arial"/>
              <a:ea typeface="Arial"/>
              <a:cs typeface="Arial"/>
              <a:sym typeface="Arial"/>
            </a:endParaRPr>
          </a:p>
        </p:txBody>
      </p:sp>
      <p:sp>
        <p:nvSpPr>
          <p:cNvPr id="937" name="Google Shape;937;p93"/>
          <p:cNvSpPr txBox="1"/>
          <p:nvPr/>
        </p:nvSpPr>
        <p:spPr>
          <a:xfrm>
            <a:off x="232350" y="2404450"/>
            <a:ext cx="21333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squeue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pic>
        <p:nvPicPr>
          <p:cNvPr id="942" name="Google Shape;942;p94"/>
          <p:cNvPicPr preferRelativeResize="0"/>
          <p:nvPr/>
        </p:nvPicPr>
        <p:blipFill rotWithShape="1">
          <a:blip r:embed="rId3">
            <a:alphaModFix/>
          </a:blip>
          <a:srcRect b="0" l="0" r="0" t="0"/>
          <a:stretch/>
        </p:blipFill>
        <p:spPr>
          <a:xfrm>
            <a:off x="1134625" y="929425"/>
            <a:ext cx="6248325" cy="407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2"/>
          <p:cNvSpPr txBox="1"/>
          <p:nvPr/>
        </p:nvSpPr>
        <p:spPr>
          <a:xfrm>
            <a:off x="2700274" y="777896"/>
            <a:ext cx="485223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HPC CLUSTERS</a:t>
            </a:r>
            <a:endParaRPr b="0" i="0" sz="1200" u="none" cap="none" strike="noStrike">
              <a:solidFill>
                <a:srgbClr val="000000"/>
              </a:solidFill>
              <a:latin typeface="Arial"/>
              <a:ea typeface="Arial"/>
              <a:cs typeface="Arial"/>
              <a:sym typeface="Arial"/>
            </a:endParaRPr>
          </a:p>
        </p:txBody>
      </p:sp>
      <p:sp>
        <p:nvSpPr>
          <p:cNvPr descr="Image result for clipart computer terminal" id="161" name="Google Shape;161;p32"/>
          <p:cNvSpPr/>
          <p:nvPr/>
        </p:nvSpPr>
        <p:spPr>
          <a:xfrm>
            <a:off x="0" y="-108347"/>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62" name="Google Shape;162;p32"/>
          <p:cNvSpPr/>
          <p:nvPr/>
        </p:nvSpPr>
        <p:spPr>
          <a:xfrm>
            <a:off x="140677" y="5953"/>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63" name="Google Shape;163;p32">
            <a:hlinkClick r:id="rId3"/>
          </p:cNvPr>
          <p:cNvSpPr/>
          <p:nvPr/>
        </p:nvSpPr>
        <p:spPr>
          <a:xfrm>
            <a:off x="38100" y="-10167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64" name="Google Shape;164;p32">
            <a:hlinkClick r:id="rId4"/>
          </p:cNvPr>
          <p:cNvSpPr/>
          <p:nvPr/>
        </p:nvSpPr>
        <p:spPr>
          <a:xfrm>
            <a:off x="178777" y="-9024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65" name="Google Shape;165;p32">
            <a:hlinkClick r:id="rId5"/>
          </p:cNvPr>
          <p:cNvSpPr/>
          <p:nvPr/>
        </p:nvSpPr>
        <p:spPr>
          <a:xfrm>
            <a:off x="38100" y="-1343025"/>
            <a:ext cx="3455377" cy="28074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66" name="Google Shape;166;p32"/>
          <p:cNvPicPr preferRelativeResize="0"/>
          <p:nvPr/>
        </p:nvPicPr>
        <p:blipFill rotWithShape="1">
          <a:blip r:embed="rId6">
            <a:alphaModFix/>
          </a:blip>
          <a:srcRect b="0" l="0" r="0" t="0"/>
          <a:stretch/>
        </p:blipFill>
        <p:spPr>
          <a:xfrm>
            <a:off x="2301720" y="2779760"/>
            <a:ext cx="1646688" cy="400216"/>
          </a:xfrm>
          <a:prstGeom prst="rect">
            <a:avLst/>
          </a:prstGeom>
          <a:noFill/>
          <a:ln>
            <a:noFill/>
          </a:ln>
        </p:spPr>
      </p:pic>
      <p:pic>
        <p:nvPicPr>
          <p:cNvPr id="167" name="Google Shape;167;p32"/>
          <p:cNvPicPr preferRelativeResize="0"/>
          <p:nvPr/>
        </p:nvPicPr>
        <p:blipFill rotWithShape="1">
          <a:blip r:embed="rId7">
            <a:alphaModFix/>
          </a:blip>
          <a:srcRect b="0" l="0" r="0" t="0"/>
          <a:stretch/>
        </p:blipFill>
        <p:spPr>
          <a:xfrm>
            <a:off x="3798789" y="1219042"/>
            <a:ext cx="693521" cy="693521"/>
          </a:xfrm>
          <a:prstGeom prst="rect">
            <a:avLst/>
          </a:prstGeom>
          <a:noFill/>
          <a:ln>
            <a:noFill/>
          </a:ln>
        </p:spPr>
      </p:pic>
      <p:pic>
        <p:nvPicPr>
          <p:cNvPr id="168" name="Google Shape;168;p32"/>
          <p:cNvPicPr preferRelativeResize="0"/>
          <p:nvPr/>
        </p:nvPicPr>
        <p:blipFill rotWithShape="1">
          <a:blip r:embed="rId8">
            <a:alphaModFix/>
          </a:blip>
          <a:srcRect b="0" l="0" r="0" t="0"/>
          <a:stretch/>
        </p:blipFill>
        <p:spPr>
          <a:xfrm>
            <a:off x="722733" y="2399587"/>
            <a:ext cx="484408" cy="797460"/>
          </a:xfrm>
          <a:prstGeom prst="rect">
            <a:avLst/>
          </a:prstGeom>
          <a:noFill/>
          <a:ln>
            <a:noFill/>
          </a:ln>
        </p:spPr>
      </p:pic>
      <p:pic>
        <p:nvPicPr>
          <p:cNvPr id="169" name="Google Shape;169;p32"/>
          <p:cNvPicPr preferRelativeResize="0"/>
          <p:nvPr/>
        </p:nvPicPr>
        <p:blipFill rotWithShape="1">
          <a:blip r:embed="rId8">
            <a:alphaModFix/>
          </a:blip>
          <a:srcRect b="0" l="0" r="0" t="0"/>
          <a:stretch/>
        </p:blipFill>
        <p:spPr>
          <a:xfrm>
            <a:off x="159582" y="3449610"/>
            <a:ext cx="484408" cy="797460"/>
          </a:xfrm>
          <a:prstGeom prst="rect">
            <a:avLst/>
          </a:prstGeom>
          <a:noFill/>
          <a:ln>
            <a:noFill/>
          </a:ln>
        </p:spPr>
      </p:pic>
      <p:pic>
        <p:nvPicPr>
          <p:cNvPr id="170" name="Google Shape;170;p32"/>
          <p:cNvPicPr preferRelativeResize="0"/>
          <p:nvPr/>
        </p:nvPicPr>
        <p:blipFill rotWithShape="1">
          <a:blip r:embed="rId8">
            <a:alphaModFix/>
          </a:blip>
          <a:srcRect b="0" l="0" r="0" t="0"/>
          <a:stretch/>
        </p:blipFill>
        <p:spPr>
          <a:xfrm>
            <a:off x="733682" y="3426115"/>
            <a:ext cx="484408" cy="797460"/>
          </a:xfrm>
          <a:prstGeom prst="rect">
            <a:avLst/>
          </a:prstGeom>
          <a:noFill/>
          <a:ln>
            <a:noFill/>
          </a:ln>
        </p:spPr>
      </p:pic>
      <p:pic>
        <p:nvPicPr>
          <p:cNvPr id="171" name="Google Shape;171;p32"/>
          <p:cNvPicPr preferRelativeResize="0"/>
          <p:nvPr/>
        </p:nvPicPr>
        <p:blipFill rotWithShape="1">
          <a:blip r:embed="rId8">
            <a:alphaModFix/>
          </a:blip>
          <a:srcRect b="0" l="0" r="0" t="0"/>
          <a:stretch/>
        </p:blipFill>
        <p:spPr>
          <a:xfrm>
            <a:off x="1276929" y="3426115"/>
            <a:ext cx="484408" cy="797460"/>
          </a:xfrm>
          <a:prstGeom prst="rect">
            <a:avLst/>
          </a:prstGeom>
          <a:noFill/>
          <a:ln>
            <a:noFill/>
          </a:ln>
        </p:spPr>
      </p:pic>
      <p:cxnSp>
        <p:nvCxnSpPr>
          <p:cNvPr id="172" name="Google Shape;172;p32"/>
          <p:cNvCxnSpPr/>
          <p:nvPr/>
        </p:nvCxnSpPr>
        <p:spPr>
          <a:xfrm>
            <a:off x="457678" y="3297318"/>
            <a:ext cx="1117348" cy="0"/>
          </a:xfrm>
          <a:prstGeom prst="straightConnector1">
            <a:avLst/>
          </a:prstGeom>
          <a:noFill/>
          <a:ln cap="flat" cmpd="sng" w="19050">
            <a:solidFill>
              <a:schemeClr val="dk1"/>
            </a:solidFill>
            <a:prstDash val="solid"/>
            <a:round/>
            <a:headEnd len="sm" w="sm" type="none"/>
            <a:tailEnd len="sm" w="sm" type="none"/>
          </a:ln>
        </p:spPr>
      </p:cxnSp>
      <p:cxnSp>
        <p:nvCxnSpPr>
          <p:cNvPr id="173" name="Google Shape;173;p32"/>
          <p:cNvCxnSpPr/>
          <p:nvPr/>
        </p:nvCxnSpPr>
        <p:spPr>
          <a:xfrm flipH="1">
            <a:off x="463744" y="3297319"/>
            <a:ext cx="1" cy="128797"/>
          </a:xfrm>
          <a:prstGeom prst="straightConnector1">
            <a:avLst/>
          </a:prstGeom>
          <a:noFill/>
          <a:ln cap="flat" cmpd="sng" w="9525">
            <a:solidFill>
              <a:schemeClr val="dk1"/>
            </a:solidFill>
            <a:prstDash val="solid"/>
            <a:round/>
            <a:headEnd len="sm" w="sm" type="none"/>
            <a:tailEnd len="sm" w="sm" type="none"/>
          </a:ln>
        </p:spPr>
      </p:cxnSp>
      <p:cxnSp>
        <p:nvCxnSpPr>
          <p:cNvPr id="174" name="Google Shape;174;p32"/>
          <p:cNvCxnSpPr/>
          <p:nvPr/>
        </p:nvCxnSpPr>
        <p:spPr>
          <a:xfrm flipH="1">
            <a:off x="1024851" y="3298037"/>
            <a:ext cx="1" cy="128797"/>
          </a:xfrm>
          <a:prstGeom prst="straightConnector1">
            <a:avLst/>
          </a:prstGeom>
          <a:noFill/>
          <a:ln cap="flat" cmpd="sng" w="9525">
            <a:solidFill>
              <a:schemeClr val="dk1"/>
            </a:solidFill>
            <a:prstDash val="solid"/>
            <a:round/>
            <a:headEnd len="sm" w="sm" type="none"/>
            <a:tailEnd len="sm" w="sm" type="none"/>
          </a:ln>
        </p:spPr>
      </p:cxnSp>
      <p:cxnSp>
        <p:nvCxnSpPr>
          <p:cNvPr id="175" name="Google Shape;175;p32"/>
          <p:cNvCxnSpPr/>
          <p:nvPr/>
        </p:nvCxnSpPr>
        <p:spPr>
          <a:xfrm flipH="1">
            <a:off x="1581090" y="3296600"/>
            <a:ext cx="1" cy="128797"/>
          </a:xfrm>
          <a:prstGeom prst="straightConnector1">
            <a:avLst/>
          </a:prstGeom>
          <a:noFill/>
          <a:ln cap="flat" cmpd="sng" w="9525">
            <a:solidFill>
              <a:schemeClr val="dk1"/>
            </a:solidFill>
            <a:prstDash val="solid"/>
            <a:round/>
            <a:headEnd len="sm" w="sm" type="none"/>
            <a:tailEnd len="sm" w="sm" type="none"/>
          </a:ln>
        </p:spPr>
      </p:cxnSp>
      <p:sp>
        <p:nvSpPr>
          <p:cNvPr id="176" name="Google Shape;176;p32"/>
          <p:cNvSpPr txBox="1"/>
          <p:nvPr/>
        </p:nvSpPr>
        <p:spPr>
          <a:xfrm>
            <a:off x="417421" y="2141377"/>
            <a:ext cx="124767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Slurm-login</a:t>
            </a:r>
            <a:endParaRPr b="0" i="0" sz="1200" u="none" cap="none" strike="noStrike">
              <a:solidFill>
                <a:srgbClr val="000000"/>
              </a:solidFill>
              <a:latin typeface="Arial"/>
              <a:ea typeface="Arial"/>
              <a:cs typeface="Arial"/>
              <a:sym typeface="Arial"/>
            </a:endParaRPr>
          </a:p>
        </p:txBody>
      </p:sp>
      <p:cxnSp>
        <p:nvCxnSpPr>
          <p:cNvPr id="177" name="Google Shape;177;p32"/>
          <p:cNvCxnSpPr/>
          <p:nvPr/>
        </p:nvCxnSpPr>
        <p:spPr>
          <a:xfrm flipH="1">
            <a:off x="1024851" y="3168521"/>
            <a:ext cx="1" cy="128797"/>
          </a:xfrm>
          <a:prstGeom prst="straightConnector1">
            <a:avLst/>
          </a:prstGeom>
          <a:noFill/>
          <a:ln cap="flat" cmpd="sng" w="9525">
            <a:solidFill>
              <a:schemeClr val="dk1"/>
            </a:solidFill>
            <a:prstDash val="solid"/>
            <a:round/>
            <a:headEnd len="sm" w="sm" type="none"/>
            <a:tailEnd len="sm" w="sm" type="none"/>
          </a:ln>
        </p:spPr>
      </p:cxnSp>
      <p:sp>
        <p:nvSpPr>
          <p:cNvPr id="178" name="Google Shape;178;p32"/>
          <p:cNvSpPr txBox="1"/>
          <p:nvPr/>
        </p:nvSpPr>
        <p:spPr>
          <a:xfrm>
            <a:off x="71249" y="4302811"/>
            <a:ext cx="525588" cy="18466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slurm0</a:t>
            </a:r>
            <a:endParaRPr b="0" i="0" sz="1200" u="none" cap="none" strike="noStrike">
              <a:solidFill>
                <a:srgbClr val="000000"/>
              </a:solidFill>
              <a:latin typeface="Arial"/>
              <a:ea typeface="Arial"/>
              <a:cs typeface="Arial"/>
              <a:sym typeface="Arial"/>
            </a:endParaRPr>
          </a:p>
        </p:txBody>
      </p:sp>
      <p:sp>
        <p:nvSpPr>
          <p:cNvPr id="179" name="Google Shape;179;p32"/>
          <p:cNvSpPr txBox="1"/>
          <p:nvPr/>
        </p:nvSpPr>
        <p:spPr>
          <a:xfrm>
            <a:off x="1320508" y="4302811"/>
            <a:ext cx="525588" cy="18466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slurm2</a:t>
            </a:r>
            <a:endParaRPr b="0" i="0" sz="1200" u="none" cap="none" strike="noStrike">
              <a:solidFill>
                <a:srgbClr val="000000"/>
              </a:solidFill>
              <a:latin typeface="Arial"/>
              <a:ea typeface="Arial"/>
              <a:cs typeface="Arial"/>
              <a:sym typeface="Arial"/>
            </a:endParaRPr>
          </a:p>
        </p:txBody>
      </p:sp>
      <p:sp>
        <p:nvSpPr>
          <p:cNvPr id="180" name="Google Shape;180;p32"/>
          <p:cNvSpPr txBox="1"/>
          <p:nvPr/>
        </p:nvSpPr>
        <p:spPr>
          <a:xfrm>
            <a:off x="679011" y="4302811"/>
            <a:ext cx="525588" cy="18466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slurm1</a:t>
            </a:r>
            <a:endParaRPr b="0" i="0" sz="1200" u="none" cap="none" strike="noStrike">
              <a:solidFill>
                <a:srgbClr val="000000"/>
              </a:solidFill>
              <a:latin typeface="Arial"/>
              <a:ea typeface="Arial"/>
              <a:cs typeface="Arial"/>
              <a:sym typeface="Arial"/>
            </a:endParaRPr>
          </a:p>
        </p:txBody>
      </p:sp>
      <p:sp>
        <p:nvSpPr>
          <p:cNvPr id="181" name="Google Shape;181;p32"/>
          <p:cNvSpPr/>
          <p:nvPr/>
        </p:nvSpPr>
        <p:spPr>
          <a:xfrm>
            <a:off x="71249" y="1994475"/>
            <a:ext cx="1860899" cy="2493001"/>
          </a:xfrm>
          <a:prstGeom prst="rect">
            <a:avLst/>
          </a:prstGeom>
          <a:noFill/>
          <a:ln cap="flat" cmpd="sng" w="19050">
            <a:solidFill>
              <a:schemeClr val="dk1"/>
            </a:solidFill>
            <a:prstDash val="dash"/>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2" name="Google Shape;182;p32"/>
          <p:cNvSpPr txBox="1"/>
          <p:nvPr/>
        </p:nvSpPr>
        <p:spPr>
          <a:xfrm>
            <a:off x="35116" y="4577914"/>
            <a:ext cx="2159171"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chemeClr val="dk1"/>
                </a:solidFill>
                <a:latin typeface="Arial"/>
                <a:ea typeface="Arial"/>
                <a:cs typeface="Arial"/>
                <a:sym typeface="Arial"/>
              </a:rPr>
              <a:t>Our cluster for today!</a:t>
            </a:r>
            <a:endParaRPr b="0" i="0" sz="1200" u="none" cap="none" strike="noStrike">
              <a:solidFill>
                <a:srgbClr val="000000"/>
              </a:solidFill>
              <a:latin typeface="Arial"/>
              <a:ea typeface="Arial"/>
              <a:cs typeface="Arial"/>
              <a:sym typeface="Arial"/>
            </a:endParaRPr>
          </a:p>
        </p:txBody>
      </p:sp>
      <p:sp>
        <p:nvSpPr>
          <p:cNvPr id="183" name="Google Shape;183;p32"/>
          <p:cNvSpPr/>
          <p:nvPr/>
        </p:nvSpPr>
        <p:spPr>
          <a:xfrm>
            <a:off x="2194287" y="4302811"/>
            <a:ext cx="6099973" cy="275103"/>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4" name="Google Shape;184;p32"/>
          <p:cNvSpPr txBox="1"/>
          <p:nvPr/>
        </p:nvSpPr>
        <p:spPr>
          <a:xfrm>
            <a:off x="3948399" y="4578875"/>
            <a:ext cx="3205200" cy="2751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And getting bigger all the time.  See </a:t>
            </a:r>
            <a:r>
              <a:rPr b="0" i="0" lang="en" sz="1400" u="none" cap="none" strike="noStrike">
                <a:solidFill>
                  <a:schemeClr val="dk1"/>
                </a:solidFill>
                <a:latin typeface="Arial"/>
                <a:ea typeface="Arial"/>
                <a:cs typeface="Arial"/>
                <a:sym typeface="Arial"/>
              </a:rPr>
              <a:t>https://www.top500.org/</a:t>
            </a:r>
            <a:endParaRPr b="0" i="0" sz="1200" u="none" cap="none" strike="noStrike">
              <a:solidFill>
                <a:srgbClr val="000000"/>
              </a:solidFill>
              <a:latin typeface="Arial"/>
              <a:ea typeface="Arial"/>
              <a:cs typeface="Arial"/>
              <a:sym typeface="Arial"/>
            </a:endParaRPr>
          </a:p>
        </p:txBody>
      </p:sp>
      <p:sp>
        <p:nvSpPr>
          <p:cNvPr id="185" name="Google Shape;185;p32"/>
          <p:cNvSpPr txBox="1"/>
          <p:nvPr/>
        </p:nvSpPr>
        <p:spPr>
          <a:xfrm>
            <a:off x="2700274" y="3296600"/>
            <a:ext cx="916227"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Pawsey</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(Perth)</a:t>
            </a:r>
            <a:endParaRPr b="0" i="0" sz="1200" u="none" cap="none" strike="noStrike">
              <a:solidFill>
                <a:srgbClr val="000000"/>
              </a:solidFill>
              <a:latin typeface="Arial"/>
              <a:ea typeface="Arial"/>
              <a:cs typeface="Arial"/>
              <a:sym typeface="Arial"/>
            </a:endParaRPr>
          </a:p>
        </p:txBody>
      </p:sp>
      <p:sp>
        <p:nvSpPr>
          <p:cNvPr id="186" name="Google Shape;186;p32"/>
          <p:cNvSpPr txBox="1"/>
          <p:nvPr/>
        </p:nvSpPr>
        <p:spPr>
          <a:xfrm>
            <a:off x="4619250" y="3359238"/>
            <a:ext cx="2159100" cy="942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NCI</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(Canberra)</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rPr>
              <a:t>#25</a:t>
            </a:r>
            <a:endParaRPr sz="1600">
              <a:solidFill>
                <a:schemeClr val="dk1"/>
              </a:solidFill>
            </a:endParaRPr>
          </a:p>
        </p:txBody>
      </p:sp>
      <p:sp>
        <p:nvSpPr>
          <p:cNvPr id="187" name="Google Shape;187;p32"/>
          <p:cNvSpPr txBox="1"/>
          <p:nvPr/>
        </p:nvSpPr>
        <p:spPr>
          <a:xfrm>
            <a:off x="7393717" y="3425396"/>
            <a:ext cx="928064" cy="484748"/>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rPr>
              <a:t>Fugaku</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t>
            </a:r>
            <a:r>
              <a:rPr lang="en" sz="1600">
                <a:solidFill>
                  <a:schemeClr val="dk1"/>
                </a:solidFill>
              </a:rPr>
              <a:t>Japan</a:t>
            </a:r>
            <a:r>
              <a:rPr b="0" i="0" lang="en"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rPr>
              <a:t>#1</a:t>
            </a:r>
            <a:endParaRPr sz="1600">
              <a:solidFill>
                <a:schemeClr val="dk1"/>
              </a:solidFill>
            </a:endParaRPr>
          </a:p>
        </p:txBody>
      </p:sp>
      <p:pic>
        <p:nvPicPr>
          <p:cNvPr id="188" name="Google Shape;188;p32"/>
          <p:cNvPicPr preferRelativeResize="0"/>
          <p:nvPr/>
        </p:nvPicPr>
        <p:blipFill>
          <a:blip r:embed="rId9">
            <a:alphaModFix/>
          </a:blip>
          <a:stretch>
            <a:fillRect/>
          </a:stretch>
        </p:blipFill>
        <p:spPr>
          <a:xfrm>
            <a:off x="4619238" y="2141386"/>
            <a:ext cx="1531792" cy="1199449"/>
          </a:xfrm>
          <a:prstGeom prst="rect">
            <a:avLst/>
          </a:prstGeom>
          <a:noFill/>
          <a:ln>
            <a:noFill/>
          </a:ln>
        </p:spPr>
      </p:pic>
      <p:pic>
        <p:nvPicPr>
          <p:cNvPr id="189" name="Google Shape;189;p32"/>
          <p:cNvPicPr preferRelativeResize="0"/>
          <p:nvPr/>
        </p:nvPicPr>
        <p:blipFill>
          <a:blip r:embed="rId10">
            <a:alphaModFix/>
          </a:blip>
          <a:stretch>
            <a:fillRect/>
          </a:stretch>
        </p:blipFill>
        <p:spPr>
          <a:xfrm>
            <a:off x="6821873" y="1912564"/>
            <a:ext cx="1905000" cy="1524000"/>
          </a:xfrm>
          <a:prstGeom prst="rect">
            <a:avLst/>
          </a:prstGeom>
          <a:noFill/>
          <a:ln>
            <a:noFill/>
          </a:ln>
        </p:spPr>
      </p:pic>
      <p:pic>
        <p:nvPicPr>
          <p:cNvPr id="190" name="Google Shape;190;p32"/>
          <p:cNvPicPr preferRelativeResize="0"/>
          <p:nvPr/>
        </p:nvPicPr>
        <p:blipFill>
          <a:blip r:embed="rId11">
            <a:alphaModFix/>
          </a:blip>
          <a:stretch>
            <a:fillRect/>
          </a:stretch>
        </p:blipFill>
        <p:spPr>
          <a:xfrm>
            <a:off x="5851525" y="943899"/>
            <a:ext cx="1040650" cy="592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5"/>
          <p:cNvSpPr txBox="1"/>
          <p:nvPr/>
        </p:nvSpPr>
        <p:spPr>
          <a:xfrm>
            <a:off x="359100" y="1182875"/>
            <a:ext cx="7551600" cy="3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More useful commands to check the information about a compute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To see all the partition in the queue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 -p {partition name}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if you just want to look at a specific partition, you can parse in -p follow by the name of the partition</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 -Nl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to see all the nodes in the job scheduler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scontrol show node {node name}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to see a specific node in the queue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pic>
        <p:nvPicPr>
          <p:cNvPr id="952" name="Google Shape;952;p96"/>
          <p:cNvPicPr preferRelativeResize="0"/>
          <p:nvPr/>
        </p:nvPicPr>
        <p:blipFill rotWithShape="1">
          <a:blip r:embed="rId3">
            <a:alphaModFix/>
          </a:blip>
          <a:srcRect b="0" l="0" r="0" t="0"/>
          <a:stretch/>
        </p:blipFill>
        <p:spPr>
          <a:xfrm>
            <a:off x="337975" y="1542000"/>
            <a:ext cx="6083476" cy="2788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pic>
        <p:nvPicPr>
          <p:cNvPr id="957" name="Google Shape;957;p97"/>
          <p:cNvPicPr preferRelativeResize="0"/>
          <p:nvPr/>
        </p:nvPicPr>
        <p:blipFill rotWithShape="1">
          <a:blip r:embed="rId3">
            <a:alphaModFix/>
          </a:blip>
          <a:srcRect b="0" l="0" r="0" t="0"/>
          <a:stretch/>
        </p:blipFill>
        <p:spPr>
          <a:xfrm>
            <a:off x="464725" y="950525"/>
            <a:ext cx="7042699" cy="3945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98"/>
          <p:cNvSpPr txBox="1"/>
          <p:nvPr/>
        </p:nvSpPr>
        <p:spPr>
          <a:xfrm>
            <a:off x="380225" y="1130100"/>
            <a:ext cx="8005800" cy="36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rgbClr val="000000"/>
                </a:solidFill>
                <a:latin typeface="Arial"/>
                <a:ea typeface="Arial"/>
                <a:cs typeface="Arial"/>
                <a:sym typeface="Arial"/>
              </a:rPr>
              <a:t>Demonstration</a:t>
            </a:r>
            <a:endParaRPr b="1"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Now use the commands to check the status of a compute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 many compute node do we have in this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 many cpu is available for each of the compute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 many partition do we have in this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is the time limit for each of this partition?</a:t>
            </a:r>
            <a:endParaRPr b="0" i="0" sz="1400" u="none" cap="none" strike="noStrike">
              <a:solidFill>
                <a:srgbClr val="000000"/>
              </a:solidFill>
              <a:latin typeface="Arial"/>
              <a:ea typeface="Arial"/>
              <a:cs typeface="Arial"/>
              <a:sym typeface="Arial"/>
            </a:endParaRPr>
          </a:p>
        </p:txBody>
      </p:sp>
      <p:sp>
        <p:nvSpPr>
          <p:cNvPr id="963" name="Google Shape;963;p98"/>
          <p:cNvSpPr txBox="1"/>
          <p:nvPr/>
        </p:nvSpPr>
        <p:spPr>
          <a:xfrm>
            <a:off x="6051800" y="1267400"/>
            <a:ext cx="2587500" cy="32847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Commands: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 -p comp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sinfo -Nl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scontrol show node slurm1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9"/>
          <p:cNvSpPr txBox="1"/>
          <p:nvPr/>
        </p:nvSpPr>
        <p:spPr>
          <a:xfrm>
            <a:off x="348525" y="1098400"/>
            <a:ext cx="7805100" cy="37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What is a partition?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partition is a pool of resources, it usually consists of one or more nodes that have the same constraints.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partition can have a maximum time limit of 7 days and the default memory per cpu is 4096MB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99"/>
          <p:cNvSpPr txBox="1"/>
          <p:nvPr/>
        </p:nvSpPr>
        <p:spPr>
          <a:xfrm>
            <a:off x="401325" y="3179050"/>
            <a:ext cx="7530300" cy="5493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PartitionName=all Default=yes Nodes=slurm[0-2] State=Up MaxTime=7-0 DefaultTime=02:00:00 DefMemPerCPU=4096 AllowQOS=ALL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00"/>
          <p:cNvSpPr txBox="1"/>
          <p:nvPr/>
        </p:nvSpPr>
        <p:spPr>
          <a:xfrm>
            <a:off x="475275" y="1066750"/>
            <a:ext cx="7541100" cy="337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Customise your job script?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 can tell the job scheduler how much of the resources do you need to run your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Time limit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Memory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Account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Number of tasks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Number of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00"/>
          <p:cNvSpPr txBox="1"/>
          <p:nvPr/>
        </p:nvSpPr>
        <p:spPr>
          <a:xfrm>
            <a:off x="1541975" y="3221275"/>
            <a:ext cx="5925000" cy="14574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--ntasks or -n 	</a:t>
            </a:r>
            <a:r>
              <a:rPr b="0" i="0" lang="en" sz="1400" u="none" cap="none" strike="noStrike">
                <a:solidFill>
                  <a:schemeClr val="dk1"/>
                </a:solidFill>
                <a:latin typeface="Arial"/>
                <a:ea typeface="Arial"/>
                <a:cs typeface="Arial"/>
                <a:sym typeface="Arial"/>
              </a:rPr>
              <a:t>Number of tasks and by default the number of CPUs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--mem		Total memory size</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--time or -t		</a:t>
            </a:r>
            <a:r>
              <a:rPr b="0" i="0" lang="en" sz="1400" u="none" cap="none" strike="noStrike">
                <a:solidFill>
                  <a:schemeClr val="dk1"/>
                </a:solidFill>
                <a:latin typeface="Arial"/>
                <a:ea typeface="Arial"/>
                <a:cs typeface="Arial"/>
                <a:sym typeface="Arial"/>
              </a:rPr>
              <a:t>Wall time limit</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--input or -i		</a:t>
            </a:r>
            <a:r>
              <a:rPr b="0" i="0" lang="en" sz="1400" u="none" cap="none" strike="noStrike">
                <a:solidFill>
                  <a:schemeClr val="dk1"/>
                </a:solidFill>
                <a:latin typeface="Arial"/>
                <a:ea typeface="Arial"/>
                <a:cs typeface="Arial"/>
                <a:sym typeface="Arial"/>
              </a:rPr>
              <a:t>File used for standard input (default is /dev/null)</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--output or -o	</a:t>
            </a:r>
            <a:r>
              <a:rPr b="0" i="0" lang="en" sz="1400" u="none" cap="none" strike="noStrike">
                <a:solidFill>
                  <a:schemeClr val="dk1"/>
                </a:solidFill>
                <a:latin typeface="Arial"/>
                <a:ea typeface="Arial"/>
                <a:cs typeface="Arial"/>
                <a:sym typeface="Arial"/>
              </a:rPr>
              <a:t>File used for standard output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--error or -e		</a:t>
            </a:r>
            <a:r>
              <a:rPr b="0" i="0" lang="en" sz="1400" u="none" cap="none" strike="noStrike">
                <a:solidFill>
                  <a:schemeClr val="dk1"/>
                </a:solidFill>
                <a:latin typeface="Arial"/>
                <a:ea typeface="Arial"/>
                <a:cs typeface="Arial"/>
                <a:sym typeface="Arial"/>
              </a:rPr>
              <a:t>standard error (default is to combine with stdout)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01"/>
          <p:cNvSpPr txBox="1"/>
          <p:nvPr/>
        </p:nvSpPr>
        <p:spPr>
          <a:xfrm>
            <a:off x="359100" y="1066725"/>
            <a:ext cx="7942200" cy="355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 example of a complex job script: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1" name="Google Shape;981;p101"/>
          <p:cNvPicPr preferRelativeResize="0"/>
          <p:nvPr/>
        </p:nvPicPr>
        <p:blipFill rotWithShape="1">
          <a:blip r:embed="rId3">
            <a:alphaModFix/>
          </a:blip>
          <a:srcRect b="0" l="0" r="0" t="0"/>
          <a:stretch/>
        </p:blipFill>
        <p:spPr>
          <a:xfrm>
            <a:off x="591475" y="1587949"/>
            <a:ext cx="8151202" cy="293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02"/>
          <p:cNvSpPr txBox="1"/>
          <p:nvPr/>
        </p:nvSpPr>
        <p:spPr>
          <a:xfrm>
            <a:off x="654825" y="1099025"/>
            <a:ext cx="7551600" cy="36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Exercise: (15 min)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Write a job script to assign 1GB to the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Also, add in the time limit as well, set it to 1 mins.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Submit the job and examine the job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[Hints] Combine the following with your previous script:</a:t>
            </a:r>
            <a:endParaRPr b="0" i="0" sz="1400" u="none" cap="none" strike="noStrike">
              <a:solidFill>
                <a:srgbClr val="000000"/>
              </a:solidFill>
              <a:latin typeface="Arial"/>
              <a:ea typeface="Arial"/>
              <a:cs typeface="Arial"/>
              <a:sym typeface="Arial"/>
            </a:endParaRPr>
          </a:p>
        </p:txBody>
      </p:sp>
      <p:sp>
        <p:nvSpPr>
          <p:cNvPr id="987" name="Google Shape;987;p102"/>
          <p:cNvSpPr txBox="1"/>
          <p:nvPr/>
        </p:nvSpPr>
        <p:spPr>
          <a:xfrm>
            <a:off x="654825" y="2957100"/>
            <a:ext cx="2724900" cy="16371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#!/bin/bash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#SBATCH --mem=1024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--time=00:01:00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2"/>
          <p:cNvSpPr/>
          <p:nvPr/>
        </p:nvSpPr>
        <p:spPr>
          <a:xfrm>
            <a:off x="8141758" y="2660449"/>
            <a:ext cx="277500" cy="3240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989" name="Google Shape;989;p102"/>
          <p:cNvSpPr/>
          <p:nvPr/>
        </p:nvSpPr>
        <p:spPr>
          <a:xfrm flipH="1">
            <a:off x="8165149" y="3371104"/>
            <a:ext cx="230700" cy="2694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990" name="Google Shape;990;p102"/>
          <p:cNvSpPr txBox="1"/>
          <p:nvPr/>
        </p:nvSpPr>
        <p:spPr>
          <a:xfrm>
            <a:off x="7710200" y="2294850"/>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991" name="Google Shape;991;p102"/>
          <p:cNvSpPr txBox="1"/>
          <p:nvPr/>
        </p:nvSpPr>
        <p:spPr>
          <a:xfrm>
            <a:off x="7710204" y="3039325"/>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03"/>
          <p:cNvSpPr txBox="1"/>
          <p:nvPr/>
        </p:nvSpPr>
        <p:spPr>
          <a:xfrm>
            <a:off x="178600" y="1135625"/>
            <a:ext cx="7456500" cy="37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Running a parallel job</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srun - Run a parallel job on cluster managed by Slurm.  If necessary, srun will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first create a resource allocation in which to run the parallel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this example, we request SLURM to allocate two CPU and precede each standard output or error message with its rank number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3"/>
          <p:cNvSpPr txBox="1"/>
          <p:nvPr/>
        </p:nvSpPr>
        <p:spPr>
          <a:xfrm>
            <a:off x="528075" y="2376300"/>
            <a:ext cx="3601500" cy="3909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srun --ntasks=2 --label hostname</a:t>
            </a:r>
            <a:endParaRPr b="0" i="0" sz="1400" u="none" cap="none" strike="noStrike">
              <a:solidFill>
                <a:srgbClr val="000000"/>
              </a:solidFill>
              <a:latin typeface="Arial"/>
              <a:ea typeface="Arial"/>
              <a:cs typeface="Arial"/>
              <a:sym typeface="Arial"/>
            </a:endParaRPr>
          </a:p>
        </p:txBody>
      </p:sp>
      <p:sp>
        <p:nvSpPr>
          <p:cNvPr id="998" name="Google Shape;998;p103"/>
          <p:cNvSpPr txBox="1"/>
          <p:nvPr/>
        </p:nvSpPr>
        <p:spPr>
          <a:xfrm>
            <a:off x="358350" y="4421675"/>
            <a:ext cx="3601500" cy="5598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0: slurm1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1: slurm1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03"/>
          <p:cNvSpPr txBox="1"/>
          <p:nvPr/>
        </p:nvSpPr>
        <p:spPr>
          <a:xfrm>
            <a:off x="6074025" y="2043850"/>
            <a:ext cx="2974500" cy="1185600"/>
          </a:xfrm>
          <a:prstGeom prst="rect">
            <a:avLst/>
          </a:prstGeom>
          <a:solidFill>
            <a:srgbClr val="CC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Not sure what an option does?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Unix Manual system can help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On the shell window, 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man srun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 find out what --label does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04"/>
          <p:cNvSpPr txBox="1"/>
          <p:nvPr/>
        </p:nvSpPr>
        <p:spPr>
          <a:xfrm>
            <a:off x="327400" y="1119525"/>
            <a:ext cx="7435500" cy="31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Running a parallel job across two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 the output 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4"/>
          <p:cNvSpPr txBox="1"/>
          <p:nvPr/>
        </p:nvSpPr>
        <p:spPr>
          <a:xfrm>
            <a:off x="370875" y="1753225"/>
            <a:ext cx="3295200" cy="4014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srun --ntasks=2 -N 2 --label hostname</a:t>
            </a:r>
            <a:endParaRPr b="0" i="0" sz="1400" u="none" cap="none" strike="noStrike">
              <a:solidFill>
                <a:srgbClr val="000000"/>
              </a:solidFill>
              <a:latin typeface="Arial"/>
              <a:ea typeface="Arial"/>
              <a:cs typeface="Arial"/>
              <a:sym typeface="Arial"/>
            </a:endParaRPr>
          </a:p>
        </p:txBody>
      </p:sp>
      <p:sp>
        <p:nvSpPr>
          <p:cNvPr id="1006" name="Google Shape;1006;p104"/>
          <p:cNvSpPr txBox="1"/>
          <p:nvPr/>
        </p:nvSpPr>
        <p:spPr>
          <a:xfrm>
            <a:off x="464600" y="2862200"/>
            <a:ext cx="3295200" cy="6972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1: slurm1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0: slurm0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4"/>
          <p:cNvSpPr txBox="1"/>
          <p:nvPr/>
        </p:nvSpPr>
        <p:spPr>
          <a:xfrm>
            <a:off x="5325150" y="1930625"/>
            <a:ext cx="3458100" cy="880500"/>
          </a:xfrm>
          <a:prstGeom prst="rect">
            <a:avLst/>
          </a:prstGeom>
          <a:solidFill>
            <a:srgbClr val="CC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From srun manual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-N, --nodes=&lt;minnodes[-maxnodes]&gt;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3"/>
          <p:cNvSpPr txBox="1"/>
          <p:nvPr/>
        </p:nvSpPr>
        <p:spPr>
          <a:xfrm>
            <a:off x="2700274" y="777896"/>
            <a:ext cx="485223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e-Research Workflows</a:t>
            </a:r>
            <a:endParaRPr b="0" i="0" sz="1200" u="none" cap="none" strike="noStrike">
              <a:solidFill>
                <a:srgbClr val="000000"/>
              </a:solidFill>
              <a:latin typeface="Arial"/>
              <a:ea typeface="Arial"/>
              <a:cs typeface="Arial"/>
              <a:sym typeface="Arial"/>
            </a:endParaRPr>
          </a:p>
        </p:txBody>
      </p:sp>
      <p:sp>
        <p:nvSpPr>
          <p:cNvPr id="196" name="Google Shape;196;p33"/>
          <p:cNvSpPr txBox="1"/>
          <p:nvPr/>
        </p:nvSpPr>
        <p:spPr>
          <a:xfrm>
            <a:off x="716802" y="1599642"/>
            <a:ext cx="6840926" cy="2769989"/>
          </a:xfrm>
          <a:prstGeom prst="rect">
            <a:avLst/>
          </a:prstGeom>
          <a:noFill/>
          <a:ln>
            <a:noFill/>
          </a:ln>
        </p:spPr>
        <p:txBody>
          <a:bodyPr anchorCtr="0" anchor="t" bIns="39550" lIns="79125" spcFirstLastPara="1" rIns="79125" wrap="square" tIns="39550">
            <a:noAutofit/>
          </a:bodyPr>
          <a:lstStyle/>
          <a:p>
            <a:pPr indent="-241300" lvl="0" marL="24130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Collect</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Massive amounts of data are generated by modern instruments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Stage</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Data has to be stored</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Process</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Single Large Job?</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Large parallel jobs?</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Multiple small jobs?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Visualise</a:t>
            </a:r>
            <a:endParaRPr b="1" i="0" sz="1600" u="none" cap="none" strike="noStrike">
              <a:solidFill>
                <a:schemeClr val="dk1"/>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Examine values, generating images, interact</a:t>
            </a:r>
            <a:endParaRPr b="0" i="0" sz="1200" u="none" cap="none" strike="noStrike">
              <a:solidFill>
                <a:srgbClr val="000000"/>
              </a:solidFill>
              <a:latin typeface="Arial"/>
              <a:ea typeface="Arial"/>
              <a:cs typeface="Arial"/>
              <a:sym typeface="Arial"/>
            </a:endParaRPr>
          </a:p>
          <a:p>
            <a:pPr indent="-152400" lvl="1" marL="6477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Archive</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Long term storage, sharing</a:t>
            </a:r>
            <a:endParaRPr b="0" i="0" sz="1200" u="none" cap="none" strike="noStrike">
              <a:solidFill>
                <a:srgbClr val="000000"/>
              </a:solidFill>
              <a:latin typeface="Arial"/>
              <a:ea typeface="Arial"/>
              <a:cs typeface="Arial"/>
              <a:sym typeface="Arial"/>
            </a:endParaRPr>
          </a:p>
        </p:txBody>
      </p:sp>
      <p:pic>
        <p:nvPicPr>
          <p:cNvPr id="197" name="Google Shape;197;p33"/>
          <p:cNvPicPr preferRelativeResize="0"/>
          <p:nvPr/>
        </p:nvPicPr>
        <p:blipFill rotWithShape="1">
          <a:blip r:embed="rId3">
            <a:alphaModFix/>
          </a:blip>
          <a:srcRect b="0" l="0" r="0" t="0"/>
          <a:stretch/>
        </p:blipFill>
        <p:spPr>
          <a:xfrm>
            <a:off x="7702021" y="877925"/>
            <a:ext cx="972125" cy="1461347"/>
          </a:xfrm>
          <a:prstGeom prst="rect">
            <a:avLst/>
          </a:prstGeom>
          <a:noFill/>
          <a:ln>
            <a:noFill/>
          </a:ln>
        </p:spPr>
      </p:pic>
      <p:pic>
        <p:nvPicPr>
          <p:cNvPr id="198" name="Google Shape;198;p33"/>
          <p:cNvPicPr preferRelativeResize="0"/>
          <p:nvPr/>
        </p:nvPicPr>
        <p:blipFill rotWithShape="1">
          <a:blip r:embed="rId4">
            <a:alphaModFix/>
          </a:blip>
          <a:srcRect b="0" l="0" r="0" t="0"/>
          <a:stretch/>
        </p:blipFill>
        <p:spPr>
          <a:xfrm>
            <a:off x="6410608" y="2188575"/>
            <a:ext cx="1147118" cy="859225"/>
          </a:xfrm>
          <a:prstGeom prst="rect">
            <a:avLst/>
          </a:prstGeom>
          <a:noFill/>
          <a:ln>
            <a:noFill/>
          </a:ln>
        </p:spPr>
      </p:pic>
      <p:pic>
        <p:nvPicPr>
          <p:cNvPr descr="http://nci.org.au/wp-content/uploads/Raijin/NCI_Raijin-web2.jpg" id="199" name="Google Shape;199;p33"/>
          <p:cNvPicPr preferRelativeResize="0"/>
          <p:nvPr/>
        </p:nvPicPr>
        <p:blipFill rotWithShape="1">
          <a:blip r:embed="rId5">
            <a:alphaModFix/>
          </a:blip>
          <a:srcRect b="0" l="0" r="0" t="0"/>
          <a:stretch/>
        </p:blipFill>
        <p:spPr>
          <a:xfrm>
            <a:off x="3745443" y="2726544"/>
            <a:ext cx="1296144" cy="862706"/>
          </a:xfrm>
          <a:prstGeom prst="rect">
            <a:avLst/>
          </a:prstGeom>
          <a:noFill/>
          <a:ln>
            <a:noFill/>
          </a:ln>
        </p:spPr>
      </p:pic>
      <p:pic>
        <p:nvPicPr>
          <p:cNvPr id="200" name="Google Shape;200;p33"/>
          <p:cNvPicPr preferRelativeResize="0"/>
          <p:nvPr/>
        </p:nvPicPr>
        <p:blipFill rotWithShape="1">
          <a:blip r:embed="rId6">
            <a:alphaModFix/>
          </a:blip>
          <a:srcRect b="0" l="0" r="0" t="0"/>
          <a:stretch/>
        </p:blipFill>
        <p:spPr>
          <a:xfrm>
            <a:off x="6964874" y="3003800"/>
            <a:ext cx="1534360" cy="859225"/>
          </a:xfrm>
          <a:prstGeom prst="rect">
            <a:avLst/>
          </a:prstGeom>
          <a:noFill/>
          <a:ln>
            <a:noFill/>
          </a:ln>
        </p:spPr>
      </p:pic>
      <p:pic>
        <p:nvPicPr>
          <p:cNvPr id="201" name="Google Shape;201;p33"/>
          <p:cNvPicPr preferRelativeResize="0"/>
          <p:nvPr/>
        </p:nvPicPr>
        <p:blipFill rotWithShape="1">
          <a:blip r:embed="rId7">
            <a:alphaModFix/>
          </a:blip>
          <a:srcRect b="0" l="0" r="0" t="0"/>
          <a:stretch/>
        </p:blipFill>
        <p:spPr>
          <a:xfrm>
            <a:off x="6966174" y="4019903"/>
            <a:ext cx="1534350" cy="10210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05"/>
          <p:cNvSpPr txBox="1"/>
          <p:nvPr>
            <p:ph type="title"/>
          </p:nvPr>
        </p:nvSpPr>
        <p:spPr>
          <a:xfrm>
            <a:off x="569200" y="740678"/>
            <a:ext cx="8229600" cy="5940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srun vs sbatch</a:t>
            </a:r>
            <a:endParaRPr/>
          </a:p>
        </p:txBody>
      </p:sp>
      <p:sp>
        <p:nvSpPr>
          <p:cNvPr id="1013" name="Google Shape;1013;p105"/>
          <p:cNvSpPr txBox="1"/>
          <p:nvPr>
            <p:ph idx="1" type="body"/>
          </p:nvPr>
        </p:nvSpPr>
        <p:spPr>
          <a:xfrm>
            <a:off x="138188" y="1230951"/>
            <a:ext cx="3992700" cy="3527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1"/>
                </a:solidFill>
              </a:rPr>
              <a:t>srun</a:t>
            </a:r>
            <a:r>
              <a:rPr lang="en" sz="1400">
                <a:solidFill>
                  <a:schemeClr val="dk1"/>
                </a:solidFill>
              </a:rPr>
              <a:t> runs a command in a parallel environment. It will run one process for every task that you have requested. It can be called from the command line as well as from a sbatch script.</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e.g. to get an interactive Bash shell on a compute node from the login node. This is equivalent to ssh’ing into a compute node (with the constraints of running inside a scheduler)</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500">
                <a:solidFill>
                  <a:srgbClr val="46545C"/>
                </a:solidFill>
                <a:highlight>
                  <a:schemeClr val="lt1"/>
                </a:highlight>
              </a:rPr>
              <a:t>srun --pty bash -i</a:t>
            </a:r>
            <a:endParaRPr b="1" sz="1500">
              <a:solidFill>
                <a:srgbClr val="46545C"/>
              </a:solidFill>
              <a:highlight>
                <a:schemeClr val="lt1"/>
              </a:highlight>
            </a:endParaRPr>
          </a:p>
          <a:p>
            <a:pPr indent="-317500" lvl="0" marL="457200" rtl="0" algn="l">
              <a:lnSpc>
                <a:spcPct val="115000"/>
              </a:lnSpc>
              <a:spcBef>
                <a:spcPts val="0"/>
              </a:spcBef>
              <a:spcAft>
                <a:spcPts val="0"/>
              </a:spcAft>
              <a:buClr>
                <a:srgbClr val="46545C"/>
              </a:buClr>
              <a:buSzPts val="1400"/>
              <a:buChar char="●"/>
            </a:pPr>
            <a:r>
              <a:rPr i="1" lang="en" sz="1400">
                <a:solidFill>
                  <a:srgbClr val="46545C"/>
                </a:solidFill>
                <a:highlight>
                  <a:schemeClr val="lt1"/>
                </a:highlight>
              </a:rPr>
              <a:t>srun's --pty option runs a task in a pseudo terminal mode. </a:t>
            </a:r>
            <a:endParaRPr i="1" sz="1400">
              <a:solidFill>
                <a:srgbClr val="46545C"/>
              </a:solidFill>
              <a:highlight>
                <a:schemeClr val="lt1"/>
              </a:highlight>
            </a:endParaRPr>
          </a:p>
          <a:p>
            <a:pPr indent="-317500" lvl="0" marL="457200" rtl="0" algn="l">
              <a:lnSpc>
                <a:spcPct val="115000"/>
              </a:lnSpc>
              <a:spcBef>
                <a:spcPts val="0"/>
              </a:spcBef>
              <a:spcAft>
                <a:spcPts val="0"/>
              </a:spcAft>
              <a:buClr>
                <a:srgbClr val="46545C"/>
              </a:buClr>
              <a:buSzPts val="1400"/>
              <a:buChar char="●"/>
            </a:pPr>
            <a:r>
              <a:rPr i="1" lang="en" sz="1400">
                <a:solidFill>
                  <a:srgbClr val="46545C"/>
                </a:solidFill>
                <a:highlight>
                  <a:schemeClr val="lt1"/>
                </a:highlight>
              </a:rPr>
              <a:t>Bash's -i option tells it to run in interactive mode (with prompts).</a:t>
            </a:r>
            <a:endParaRPr sz="1400"/>
          </a:p>
        </p:txBody>
      </p:sp>
      <p:sp>
        <p:nvSpPr>
          <p:cNvPr id="1014" name="Google Shape;1014;p105"/>
          <p:cNvSpPr txBox="1"/>
          <p:nvPr>
            <p:ph idx="2" type="body"/>
          </p:nvPr>
        </p:nvSpPr>
        <p:spPr>
          <a:xfrm>
            <a:off x="4529075" y="1320401"/>
            <a:ext cx="3992700" cy="2483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1"/>
                </a:solidFill>
              </a:rPr>
              <a:t>sbatch</a:t>
            </a:r>
            <a:r>
              <a:rPr lang="en" sz="1400">
                <a:solidFill>
                  <a:schemeClr val="dk1"/>
                </a:solidFill>
              </a:rPr>
              <a:t> submits a file with SLURM submission information and tasks inside it. Most commonly,  </a:t>
            </a:r>
            <a:r>
              <a:rPr b="1" lang="en" sz="1400">
                <a:solidFill>
                  <a:schemeClr val="dk1"/>
                </a:solidFill>
              </a:rPr>
              <a:t>srun</a:t>
            </a:r>
            <a:r>
              <a:rPr lang="en" sz="1400">
                <a:solidFill>
                  <a:schemeClr val="dk1"/>
                </a:solidFill>
              </a:rPr>
              <a:t> is called from within a sbatch script. This is necessary for MPI programs.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e.g. inside a file </a:t>
            </a:r>
            <a:r>
              <a:rPr b="1" lang="en" sz="1400">
                <a:solidFill>
                  <a:schemeClr val="dk1"/>
                </a:solidFill>
              </a:rPr>
              <a:t>mySubmit.slm </a:t>
            </a:r>
            <a:r>
              <a:rPr lang="en" sz="1400">
                <a:solidFill>
                  <a:schemeClr val="dk1"/>
                </a:solidFill>
              </a:rPr>
              <a:t>you may find a command like</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rPr>
              <a:t>srun myMPIProgram.exe</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This will run </a:t>
            </a:r>
            <a:r>
              <a:rPr b="1" lang="en" sz="1400">
                <a:solidFill>
                  <a:schemeClr val="dk1"/>
                </a:solidFill>
              </a:rPr>
              <a:t>N</a:t>
            </a:r>
            <a:r>
              <a:rPr lang="en" sz="1400">
                <a:solidFill>
                  <a:schemeClr val="dk1"/>
                </a:solidFill>
              </a:rPr>
              <a:t> versions of  </a:t>
            </a:r>
            <a:r>
              <a:rPr b="1" lang="en" sz="1400">
                <a:solidFill>
                  <a:schemeClr val="dk1"/>
                </a:solidFill>
              </a:rPr>
              <a:t>myMPIProgram.exe </a:t>
            </a:r>
            <a:r>
              <a:rPr lang="en" sz="1400">
                <a:solidFill>
                  <a:schemeClr val="dk1"/>
                </a:solidFill>
              </a:rPr>
              <a:t>where </a:t>
            </a:r>
            <a:r>
              <a:rPr b="1" lang="en" sz="1400">
                <a:solidFill>
                  <a:schemeClr val="dk1"/>
                </a:solidFill>
              </a:rPr>
              <a:t>N</a:t>
            </a:r>
            <a:r>
              <a:rPr lang="en" sz="1400">
                <a:solidFill>
                  <a:schemeClr val="dk1"/>
                </a:solidFill>
              </a:rPr>
              <a:t> is the number of tasks you requested</a:t>
            </a:r>
            <a:endParaRPr/>
          </a:p>
        </p:txBody>
      </p:sp>
      <p:sp>
        <p:nvSpPr>
          <p:cNvPr id="1015" name="Google Shape;1015;p105"/>
          <p:cNvSpPr txBox="1"/>
          <p:nvPr/>
        </p:nvSpPr>
        <p:spPr>
          <a:xfrm>
            <a:off x="380100" y="4415525"/>
            <a:ext cx="8037300" cy="70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Putting all your SLURM options and tasks inside a script is the preferred way of doing things, as you have a record of what you have done, and can view it again later.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06"/>
          <p:cNvSpPr txBox="1"/>
          <p:nvPr/>
        </p:nvSpPr>
        <p:spPr>
          <a:xfrm>
            <a:off x="390775" y="1182900"/>
            <a:ext cx="6991800" cy="31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Exercise: run a job on more than one core/node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 demonstrate the performance differences running a job with one core vs two cores.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mkdir mpi</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cd mpi</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cp -r /usr/local/exercises/mpi/*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examine run.sh and see what it does</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modify slurm.slm to request two CPU</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submit job with sbatch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examine the output</a:t>
            </a:r>
            <a:endParaRPr b="0" i="0" sz="1400" u="none" cap="none" strike="noStrike">
              <a:solidFill>
                <a:srgbClr val="000000"/>
              </a:solidFill>
              <a:latin typeface="Arial"/>
              <a:ea typeface="Arial"/>
              <a:cs typeface="Arial"/>
              <a:sym typeface="Arial"/>
            </a:endParaRPr>
          </a:p>
        </p:txBody>
      </p:sp>
      <p:sp>
        <p:nvSpPr>
          <p:cNvPr id="1021" name="Google Shape;1021;p106"/>
          <p:cNvSpPr txBox="1"/>
          <p:nvPr/>
        </p:nvSpPr>
        <p:spPr>
          <a:xfrm>
            <a:off x="3868875" y="2233050"/>
            <a:ext cx="3411300" cy="25455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#!/bin/sh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--job-name=mpitest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--time=00:05:00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--ntasks=2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--cpus-per-task=1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#SBATCH --partition=comp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./run.sh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06"/>
          <p:cNvSpPr/>
          <p:nvPr/>
        </p:nvSpPr>
        <p:spPr>
          <a:xfrm>
            <a:off x="8141758" y="2660449"/>
            <a:ext cx="277500" cy="3240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23" name="Google Shape;1023;p106"/>
          <p:cNvSpPr/>
          <p:nvPr/>
        </p:nvSpPr>
        <p:spPr>
          <a:xfrm flipH="1">
            <a:off x="8165149" y="3371104"/>
            <a:ext cx="230700" cy="269400"/>
          </a:xfrm>
          <a:prstGeom prst="rect">
            <a:avLst/>
          </a:prstGeom>
          <a:solidFill>
            <a:srgbClr val="00B050"/>
          </a:solidFill>
          <a:ln cap="flat" cmpd="sng" w="19050">
            <a:solidFill>
              <a:schemeClr val="dk1"/>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24" name="Google Shape;1024;p106"/>
          <p:cNvSpPr txBox="1"/>
          <p:nvPr/>
        </p:nvSpPr>
        <p:spPr>
          <a:xfrm>
            <a:off x="7710200" y="2294850"/>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1025" name="Google Shape;1025;p106"/>
          <p:cNvSpPr txBox="1"/>
          <p:nvPr/>
        </p:nvSpPr>
        <p:spPr>
          <a:xfrm>
            <a:off x="7710204" y="3039325"/>
            <a:ext cx="11406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07"/>
          <p:cNvSpPr txBox="1"/>
          <p:nvPr/>
        </p:nvSpPr>
        <p:spPr>
          <a:xfrm>
            <a:off x="1544900" y="2444698"/>
            <a:ext cx="6533700" cy="519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5 : </a:t>
            </a:r>
            <a:r>
              <a:rPr b="0" i="0" lang="en" sz="2100" u="none" cap="none" strike="noStrike">
                <a:solidFill>
                  <a:schemeClr val="dk1"/>
                </a:solidFill>
                <a:latin typeface="Arimo"/>
                <a:ea typeface="Arimo"/>
                <a:cs typeface="Arimo"/>
                <a:sym typeface="Arimo"/>
              </a:rPr>
              <a:t>Accessing Software</a:t>
            </a:r>
            <a:endParaRPr b="0" i="0" sz="2800" u="none" cap="none" strike="noStrike">
              <a:solidFill>
                <a:schemeClr val="dk1"/>
              </a:solidFill>
              <a:latin typeface="Arial"/>
              <a:ea typeface="Arial"/>
              <a:cs typeface="Arial"/>
              <a:sym typeface="Arial"/>
            </a:endParaRPr>
          </a:p>
        </p:txBody>
      </p:sp>
      <p:sp>
        <p:nvSpPr>
          <p:cNvPr descr="Image result for clipart computer terminal" id="1031" name="Google Shape;1031;p107"/>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032" name="Google Shape;1032;p107"/>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033" name="Google Shape;1033;p107">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034" name="Google Shape;1034;p107">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035" name="Google Shape;1035;p107">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descr="Image result for clipart computer terminal" id="1040" name="Google Shape;1040;p108"/>
          <p:cNvSpPr/>
          <p:nvPr/>
        </p:nvSpPr>
        <p:spPr>
          <a:xfrm>
            <a:off x="0" y="-108347"/>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041" name="Google Shape;1041;p108"/>
          <p:cNvSpPr/>
          <p:nvPr/>
        </p:nvSpPr>
        <p:spPr>
          <a:xfrm>
            <a:off x="140677" y="5953"/>
            <a:ext cx="281354" cy="22860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042" name="Google Shape;1042;p108">
            <a:hlinkClick r:id="rId3"/>
          </p:cNvPr>
          <p:cNvSpPr/>
          <p:nvPr/>
        </p:nvSpPr>
        <p:spPr>
          <a:xfrm>
            <a:off x="38100" y="-10167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043" name="Google Shape;1043;p108">
            <a:hlinkClick r:id="rId4"/>
          </p:cNvPr>
          <p:cNvSpPr/>
          <p:nvPr/>
        </p:nvSpPr>
        <p:spPr>
          <a:xfrm>
            <a:off x="178777" y="-902494"/>
            <a:ext cx="2637692" cy="212169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044" name="Google Shape;1044;p108">
            <a:hlinkClick r:id="rId5"/>
          </p:cNvPr>
          <p:cNvSpPr/>
          <p:nvPr/>
        </p:nvSpPr>
        <p:spPr>
          <a:xfrm>
            <a:off x="2647638" y="789553"/>
            <a:ext cx="4383712" cy="59504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User Environment </a:t>
            </a:r>
            <a:endParaRPr b="0" i="0" sz="1200" u="none" cap="none" strike="noStrike">
              <a:solidFill>
                <a:srgbClr val="000000"/>
              </a:solidFill>
              <a:latin typeface="Arial"/>
              <a:ea typeface="Arial"/>
              <a:cs typeface="Arial"/>
              <a:sym typeface="Arial"/>
            </a:endParaRPr>
          </a:p>
        </p:txBody>
      </p:sp>
      <p:sp>
        <p:nvSpPr>
          <p:cNvPr id="1045" name="Google Shape;1045;p108"/>
          <p:cNvSpPr/>
          <p:nvPr/>
        </p:nvSpPr>
        <p:spPr>
          <a:xfrm>
            <a:off x="517396" y="1333500"/>
            <a:ext cx="8428481" cy="283923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HPC systems can support a large and complex range of software</a:t>
            </a:r>
            <a:endParaRPr b="0" i="0" sz="21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Operating System (Ubuntu, CentOS)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Compilers (e.g. Intel, GCC, Cray, PGI)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Debuggers and Profilers (e.g. MAP , DDT)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Performance mathematical libraries (e.g. Intel’s MKL, Lapack, Petsc)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Parallel programming libraries (e.g. MPI)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File format libraries for parallel IO (e.g. HDF5)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Project groups may be expected to manage the installation of their own software stack.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Arial"/>
                <a:ea typeface="Arial"/>
                <a:cs typeface="Arial"/>
                <a:sym typeface="Arial"/>
              </a:rPr>
              <a:t>All of the above software is not immediately available as soon as you log in.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mo"/>
              <a:ea typeface="Arimo"/>
              <a:cs typeface="Arimo"/>
              <a:sym typeface="Arim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09"/>
          <p:cNvSpPr txBox="1"/>
          <p:nvPr/>
        </p:nvSpPr>
        <p:spPr>
          <a:xfrm>
            <a:off x="2444994" y="1005576"/>
            <a:ext cx="485223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Environment Modules</a:t>
            </a:r>
            <a:endParaRPr b="0" i="0" sz="1200" u="none" cap="none" strike="noStrike">
              <a:solidFill>
                <a:srgbClr val="000000"/>
              </a:solidFill>
              <a:latin typeface="Arial"/>
              <a:ea typeface="Arial"/>
              <a:cs typeface="Arial"/>
              <a:sym typeface="Arial"/>
            </a:endParaRPr>
          </a:p>
        </p:txBody>
      </p:sp>
      <p:sp>
        <p:nvSpPr>
          <p:cNvPr id="1051" name="Google Shape;1051;p109"/>
          <p:cNvSpPr/>
          <p:nvPr/>
        </p:nvSpPr>
        <p:spPr>
          <a:xfrm>
            <a:off x="650334" y="1653648"/>
            <a:ext cx="7444519" cy="1315744"/>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To prevent conflicts between software names and versions, applications and libraries are not installed in the standard directory locations.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Modules modify the environment to easily locate software, libraries, documentation, or particular versions of the software </a:t>
            </a:r>
            <a:endParaRPr b="0" i="0" sz="1600" u="none" cap="none" strike="noStrike">
              <a:solidFill>
                <a:schemeClr val="dk1"/>
              </a:solidFill>
              <a:latin typeface="Arial"/>
              <a:ea typeface="Arial"/>
              <a:cs typeface="Arial"/>
              <a:sym typeface="Arial"/>
            </a:endParaRPr>
          </a:p>
        </p:txBody>
      </p:sp>
      <p:sp>
        <p:nvSpPr>
          <p:cNvPr id="1052" name="Google Shape;1052;p109"/>
          <p:cNvSpPr/>
          <p:nvPr/>
        </p:nvSpPr>
        <p:spPr>
          <a:xfrm>
            <a:off x="2479626" y="3975906"/>
            <a:ext cx="2508379"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D68902"/>
                </a:solidFill>
                <a:latin typeface="Consolas"/>
                <a:ea typeface="Consolas"/>
                <a:cs typeface="Consolas"/>
                <a:sym typeface="Consolas"/>
              </a:rPr>
              <a:t>module load openmpi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0"/>
          <p:cNvSpPr/>
          <p:nvPr/>
        </p:nvSpPr>
        <p:spPr>
          <a:xfrm>
            <a:off x="2577932" y="843558"/>
            <a:ext cx="3554524"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Module Commands </a:t>
            </a:r>
            <a:endParaRPr b="0" i="0" sz="2800" u="none" cap="none" strike="noStrike">
              <a:solidFill>
                <a:schemeClr val="dk1"/>
              </a:solidFill>
              <a:latin typeface="Arial"/>
              <a:ea typeface="Arial"/>
              <a:cs typeface="Arial"/>
              <a:sym typeface="Arial"/>
            </a:endParaRPr>
          </a:p>
        </p:txBody>
      </p:sp>
      <p:graphicFrame>
        <p:nvGraphicFramePr>
          <p:cNvPr id="1058" name="Google Shape;1058;p110"/>
          <p:cNvGraphicFramePr/>
          <p:nvPr/>
        </p:nvGraphicFramePr>
        <p:xfrm>
          <a:off x="983658" y="1924050"/>
          <a:ext cx="3000000" cy="3000000"/>
        </p:xfrm>
        <a:graphic>
          <a:graphicData uri="http://schemas.openxmlformats.org/drawingml/2006/table">
            <a:tbl>
              <a:tblPr>
                <a:noFill/>
                <a:tableStyleId>{0CAFF671-05F1-4E55-9A85-4F4BF4F8F7A9}</a:tableStyleId>
              </a:tblPr>
              <a:tblGrid>
                <a:gridCol w="3480625"/>
                <a:gridCol w="3480625"/>
              </a:tblGrid>
              <a:tr h="254225">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Consolas"/>
                          <a:ea typeface="Consolas"/>
                          <a:cs typeface="Consolas"/>
                          <a:sym typeface="Consolas"/>
                        </a:rPr>
                        <a:t>Command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Consolas"/>
                          <a:ea typeface="Consolas"/>
                          <a:cs typeface="Consolas"/>
                          <a:sym typeface="Consolas"/>
                        </a:rPr>
                        <a:t>Description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avail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Show available modules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list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List loaded modules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r>
              <a:tr h="410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load </a:t>
                      </a:r>
                      <a:r>
                        <a:rPr b="1" i="1" lang="en" sz="1100" u="none" cap="none" strike="noStrike">
                          <a:latin typeface="Consolas"/>
                          <a:ea typeface="Consolas"/>
                          <a:cs typeface="Consolas"/>
                          <a:sym typeface="Consolas"/>
                        </a:rPr>
                        <a:t>modulename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Load a module into the current environment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410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rm|unload </a:t>
                      </a:r>
                      <a:r>
                        <a:rPr b="1" i="1" lang="en" sz="1100" u="none" cap="none" strike="noStrike">
                          <a:latin typeface="Consolas"/>
                          <a:ea typeface="Consolas"/>
                          <a:cs typeface="Consolas"/>
                          <a:sym typeface="Consolas"/>
                        </a:rPr>
                        <a:t>modulename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Unload a module from the environment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purge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Unload all loaded modules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swap </a:t>
                      </a:r>
                      <a:r>
                        <a:rPr b="1" i="1" lang="en" sz="1100" u="none" cap="none" strike="noStrike">
                          <a:latin typeface="Consolas"/>
                          <a:ea typeface="Consolas"/>
                          <a:cs typeface="Consolas"/>
                          <a:sym typeface="Consolas"/>
                        </a:rPr>
                        <a:t>module1 module2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Swap a loaded module with another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show </a:t>
                      </a:r>
                      <a:r>
                        <a:rPr b="1" i="1" lang="en" sz="1100" u="none" cap="none" strike="noStrike">
                          <a:latin typeface="Consolas"/>
                          <a:ea typeface="Consolas"/>
                          <a:cs typeface="Consolas"/>
                          <a:sym typeface="Consolas"/>
                        </a:rPr>
                        <a:t>modulename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Give help for a particular module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2346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module help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onsolas"/>
                          <a:ea typeface="Consolas"/>
                          <a:cs typeface="Consolas"/>
                          <a:sym typeface="Consolas"/>
                        </a:rPr>
                        <a:t>Show module specific help </a:t>
                      </a:r>
                      <a:endParaRPr sz="1100" u="none" cap="none" strike="noStrike"/>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11"/>
          <p:cNvSpPr/>
          <p:nvPr/>
        </p:nvSpPr>
        <p:spPr>
          <a:xfrm>
            <a:off x="2577932" y="843558"/>
            <a:ext cx="2694821"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How it works…</a:t>
            </a:r>
            <a:endParaRPr b="0" i="0" sz="2800" u="none" cap="none" strike="noStrike">
              <a:solidFill>
                <a:schemeClr val="dk1"/>
              </a:solidFill>
              <a:latin typeface="Arial"/>
              <a:ea typeface="Arial"/>
              <a:cs typeface="Arial"/>
              <a:sym typeface="Arial"/>
            </a:endParaRPr>
          </a:p>
        </p:txBody>
      </p:sp>
      <p:sp>
        <p:nvSpPr>
          <p:cNvPr id="1064" name="Google Shape;1064;p111"/>
          <p:cNvSpPr txBox="1"/>
          <p:nvPr/>
        </p:nvSpPr>
        <p:spPr>
          <a:xfrm>
            <a:off x="118582" y="1437624"/>
            <a:ext cx="8847392" cy="110799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Unix shells (Bash. C-shell, etc) use system environment variables to define important values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By convention, these variables use upper-case letters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The shell command </a:t>
            </a:r>
            <a:r>
              <a:rPr b="1" i="0" lang="en" sz="1600" u="none" cap="none" strike="noStrike">
                <a:solidFill>
                  <a:schemeClr val="dk1"/>
                </a:solidFill>
                <a:latin typeface="Arial"/>
                <a:ea typeface="Arial"/>
                <a:cs typeface="Arial"/>
                <a:sym typeface="Arial"/>
              </a:rPr>
              <a:t>printenv </a:t>
            </a:r>
            <a:r>
              <a:rPr b="0" i="0" lang="en" sz="1600" u="none" cap="none" strike="noStrike">
                <a:solidFill>
                  <a:schemeClr val="dk1"/>
                </a:solidFill>
                <a:latin typeface="Arial"/>
                <a:ea typeface="Arial"/>
                <a:cs typeface="Arial"/>
                <a:sym typeface="Arial"/>
              </a:rPr>
              <a:t>prints all the variables</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To look at a particular one, we use ‘echo’ and the variable name</a:t>
            </a:r>
            <a:endParaRPr b="0" i="0" sz="1200" u="none" cap="none" strike="noStrike">
              <a:solidFill>
                <a:srgbClr val="000000"/>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i.e. to look at the </a:t>
            </a:r>
            <a:r>
              <a:rPr b="1" i="0" lang="en" sz="1600" u="none" cap="none" strike="noStrike">
                <a:solidFill>
                  <a:schemeClr val="dk1"/>
                </a:solidFill>
                <a:latin typeface="Arial"/>
                <a:ea typeface="Arial"/>
                <a:cs typeface="Arial"/>
                <a:sym typeface="Arial"/>
              </a:rPr>
              <a:t>PATH</a:t>
            </a:r>
            <a:r>
              <a:rPr b="0" i="0" lang="en" sz="1600" u="none" cap="none" strike="noStrike">
                <a:solidFill>
                  <a:schemeClr val="dk1"/>
                </a:solidFill>
                <a:latin typeface="Arial"/>
                <a:ea typeface="Arial"/>
                <a:cs typeface="Arial"/>
                <a:sym typeface="Arial"/>
              </a:rPr>
              <a:t> variable we type</a:t>
            </a:r>
            <a:endParaRPr b="0" i="0" sz="1200" u="none" cap="none" strike="noStrike">
              <a:solidFill>
                <a:srgbClr val="000000"/>
              </a:solidFill>
              <a:latin typeface="Arial"/>
              <a:ea typeface="Arial"/>
              <a:cs typeface="Arial"/>
              <a:sym typeface="Arial"/>
            </a:endParaRPr>
          </a:p>
        </p:txBody>
      </p:sp>
      <p:sp>
        <p:nvSpPr>
          <p:cNvPr id="1065" name="Google Shape;1065;p111"/>
          <p:cNvSpPr txBox="1"/>
          <p:nvPr/>
        </p:nvSpPr>
        <p:spPr>
          <a:xfrm>
            <a:off x="6167254" y="2787774"/>
            <a:ext cx="2729144" cy="34624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Note the $ is used to tell shell that we are looking for a variable called PATH</a:t>
            </a:r>
            <a:endParaRPr b="0" i="0" sz="1200" u="none" cap="none" strike="noStrike">
              <a:solidFill>
                <a:srgbClr val="000000"/>
              </a:solidFill>
              <a:latin typeface="Arial"/>
              <a:ea typeface="Arial"/>
              <a:cs typeface="Arial"/>
              <a:sym typeface="Arial"/>
            </a:endParaRPr>
          </a:p>
        </p:txBody>
      </p:sp>
      <p:cxnSp>
        <p:nvCxnSpPr>
          <p:cNvPr id="1066" name="Google Shape;1066;p111"/>
          <p:cNvCxnSpPr>
            <a:endCxn id="1067" idx="3"/>
          </p:cNvCxnSpPr>
          <p:nvPr/>
        </p:nvCxnSpPr>
        <p:spPr>
          <a:xfrm rot="10800000">
            <a:off x="5103752" y="2895786"/>
            <a:ext cx="930600" cy="0"/>
          </a:xfrm>
          <a:prstGeom prst="straightConnector1">
            <a:avLst/>
          </a:prstGeom>
          <a:noFill/>
          <a:ln cap="flat" cmpd="sng" w="19050">
            <a:solidFill>
              <a:schemeClr val="accent2"/>
            </a:solidFill>
            <a:prstDash val="solid"/>
            <a:round/>
            <a:headEnd len="sm" w="sm" type="none"/>
            <a:tailEnd len="med" w="med" type="stealth"/>
          </a:ln>
        </p:spPr>
      </p:cxnSp>
      <p:sp>
        <p:nvSpPr>
          <p:cNvPr id="1068" name="Google Shape;1068;p111"/>
          <p:cNvSpPr txBox="1"/>
          <p:nvPr/>
        </p:nvSpPr>
        <p:spPr>
          <a:xfrm>
            <a:off x="635130" y="3586991"/>
            <a:ext cx="6580424" cy="110799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Another important variable is </a:t>
            </a:r>
            <a:r>
              <a:rPr b="1" i="0" lang="en" sz="1600" u="none" cap="none" strike="noStrike">
                <a:solidFill>
                  <a:schemeClr val="dk1"/>
                </a:solidFill>
                <a:latin typeface="Arial"/>
                <a:ea typeface="Arial"/>
                <a:cs typeface="Arial"/>
                <a:sym typeface="Arial"/>
              </a:rPr>
              <a:t>LD_LIBRARY_PATH </a:t>
            </a:r>
            <a:r>
              <a:rPr b="0" i="0" lang="en" sz="1600" u="none" cap="none" strike="noStrike">
                <a:solidFill>
                  <a:schemeClr val="dk1"/>
                </a:solidFill>
                <a:latin typeface="Arial"/>
                <a:ea typeface="Arial"/>
                <a:cs typeface="Arial"/>
                <a:sym typeface="Arial"/>
              </a:rPr>
              <a:t>that lists the locations of shared libraries.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Modules work by modifying these variables in a very easy to use manner, independent of the shell you are using.</a:t>
            </a:r>
            <a:endParaRPr b="0" i="0" sz="1200" u="none" cap="none" strike="noStrike">
              <a:solidFill>
                <a:srgbClr val="000000"/>
              </a:solidFill>
              <a:latin typeface="Arial"/>
              <a:ea typeface="Arial"/>
              <a:cs typeface="Arial"/>
              <a:sym typeface="Arial"/>
            </a:endParaRPr>
          </a:p>
        </p:txBody>
      </p:sp>
      <p:sp>
        <p:nvSpPr>
          <p:cNvPr id="1067" name="Google Shape;1067;p111"/>
          <p:cNvSpPr/>
          <p:nvPr/>
        </p:nvSpPr>
        <p:spPr>
          <a:xfrm>
            <a:off x="2976746" y="2757287"/>
            <a:ext cx="2127006" cy="276999"/>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1" marL="393700" marR="0" rtl="0" algn="l">
              <a:lnSpc>
                <a:spcPct val="100000"/>
              </a:lnSpc>
              <a:spcBef>
                <a:spcPts val="0"/>
              </a:spcBef>
              <a:spcAft>
                <a:spcPts val="0"/>
              </a:spcAft>
              <a:buClr>
                <a:srgbClr val="000000"/>
              </a:buClr>
              <a:buSzPts val="1600"/>
              <a:buFont typeface="Arial"/>
              <a:buNone/>
            </a:pPr>
            <a:r>
              <a:rPr b="1" i="0" lang="en" sz="1600" u="sng" cap="none" strike="noStrike">
                <a:solidFill>
                  <a:schemeClr val="dk1"/>
                </a:solidFill>
                <a:latin typeface="Arial"/>
                <a:ea typeface="Arial"/>
                <a:cs typeface="Arial"/>
                <a:sym typeface="Arial"/>
              </a:rPr>
              <a:t>echo $PATH</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500"/>
                                        <p:tgtEl>
                                          <p:spTgt spid="10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500"/>
                                        <p:tgtEl>
                                          <p:spTgt spid="10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12"/>
          <p:cNvSpPr/>
          <p:nvPr/>
        </p:nvSpPr>
        <p:spPr>
          <a:xfrm>
            <a:off x="1049147" y="1437624"/>
            <a:ext cx="6779830" cy="1107996"/>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PATH</a:t>
            </a:r>
            <a:r>
              <a:rPr b="0" i="0" lang="en" sz="1600" u="none" cap="none" strike="noStrike">
                <a:solidFill>
                  <a:schemeClr val="dk1"/>
                </a:solidFill>
                <a:latin typeface="Arial"/>
                <a:ea typeface="Arial"/>
                <a:cs typeface="Arial"/>
                <a:sym typeface="Arial"/>
              </a:rPr>
              <a:t> is used by the shell to search where executables might be. The shell command </a:t>
            </a:r>
            <a:r>
              <a:rPr b="1" i="0" lang="en" sz="1600" u="none" cap="none" strike="noStrike">
                <a:solidFill>
                  <a:schemeClr val="dk1"/>
                </a:solidFill>
                <a:latin typeface="Arial"/>
                <a:ea typeface="Arial"/>
                <a:cs typeface="Arial"/>
                <a:sym typeface="Arial"/>
              </a:rPr>
              <a:t>which</a:t>
            </a:r>
            <a:r>
              <a:rPr b="0" i="0" lang="en" sz="1600" u="none" cap="none" strike="noStrike">
                <a:solidFill>
                  <a:schemeClr val="dk1"/>
                </a:solidFill>
                <a:latin typeface="Arial"/>
                <a:ea typeface="Arial"/>
                <a:cs typeface="Arial"/>
                <a:sym typeface="Arial"/>
              </a:rPr>
              <a:t> is used to find the path of an executable.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For example, lets look for where our Python executable may be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74" name="Google Shape;1074;p112"/>
          <p:cNvSpPr/>
          <p:nvPr/>
        </p:nvSpPr>
        <p:spPr>
          <a:xfrm>
            <a:off x="1713825" y="2463752"/>
            <a:ext cx="4572000" cy="570900"/>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r>
              <a:rPr b="1" i="0" lang="en" sz="1600" u="none" cap="none" strike="noStrike">
                <a:solidFill>
                  <a:srgbClr val="000000"/>
                </a:solidFill>
                <a:latin typeface="Arial"/>
                <a:ea typeface="Arial"/>
                <a:cs typeface="Arial"/>
                <a:sym typeface="Arial"/>
              </a:rPr>
              <a:t>which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/usr/bin/python</a:t>
            </a:r>
            <a:endParaRPr b="0" i="0" sz="1200" u="none" cap="none" strike="noStrike">
              <a:solidFill>
                <a:srgbClr val="000000"/>
              </a:solidFill>
              <a:latin typeface="Arial"/>
              <a:ea typeface="Arial"/>
              <a:cs typeface="Arial"/>
              <a:sym typeface="Arial"/>
            </a:endParaRPr>
          </a:p>
        </p:txBody>
      </p:sp>
      <p:sp>
        <p:nvSpPr>
          <p:cNvPr id="1075" name="Google Shape;1075;p112"/>
          <p:cNvSpPr/>
          <p:nvPr/>
        </p:nvSpPr>
        <p:spPr>
          <a:xfrm>
            <a:off x="1713836" y="3544254"/>
            <a:ext cx="4572000" cy="692497"/>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r>
              <a:rPr b="1" i="0" lang="en" sz="1600" u="none" cap="none" strike="noStrike">
                <a:solidFill>
                  <a:schemeClr val="dk1"/>
                </a:solidFill>
                <a:latin typeface="Arial"/>
                <a:ea typeface="Arial"/>
                <a:cs typeface="Arial"/>
                <a:sym typeface="Arial"/>
              </a:rPr>
              <a:t>python --version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Python 2.7.5</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76" name="Google Shape;1076;p112"/>
          <p:cNvSpPr txBox="1"/>
          <p:nvPr/>
        </p:nvSpPr>
        <p:spPr>
          <a:xfrm>
            <a:off x="1580898" y="3111810"/>
            <a:ext cx="4100531"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And we can ask Python which version it is</a:t>
            </a:r>
            <a:endParaRPr b="0" i="0" sz="1200" u="none" cap="none" strike="noStrike">
              <a:solidFill>
                <a:srgbClr val="000000"/>
              </a:solidFill>
              <a:latin typeface="Arial"/>
              <a:ea typeface="Arial"/>
              <a:cs typeface="Arial"/>
              <a:sym typeface="Arial"/>
            </a:endParaRPr>
          </a:p>
        </p:txBody>
      </p:sp>
      <p:sp>
        <p:nvSpPr>
          <p:cNvPr id="1077" name="Google Shape;1077;p112"/>
          <p:cNvSpPr txBox="1"/>
          <p:nvPr/>
        </p:nvSpPr>
        <p:spPr>
          <a:xfrm>
            <a:off x="1514430" y="4623978"/>
            <a:ext cx="4893647"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Suppose we wanted the latest version of Python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3"/>
          <p:cNvSpPr/>
          <p:nvPr/>
        </p:nvSpPr>
        <p:spPr>
          <a:xfrm>
            <a:off x="2577932" y="843558"/>
            <a:ext cx="2293824"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module avail</a:t>
            </a:r>
            <a:endParaRPr b="0" i="0" sz="2800" u="none" cap="none" strike="noStrike">
              <a:solidFill>
                <a:schemeClr val="dk1"/>
              </a:solidFill>
              <a:latin typeface="Arial"/>
              <a:ea typeface="Arial"/>
              <a:cs typeface="Arial"/>
              <a:sym typeface="Arial"/>
            </a:endParaRPr>
          </a:p>
        </p:txBody>
      </p:sp>
      <p:sp>
        <p:nvSpPr>
          <p:cNvPr id="1083" name="Google Shape;1083;p113"/>
          <p:cNvSpPr txBox="1"/>
          <p:nvPr/>
        </p:nvSpPr>
        <p:spPr>
          <a:xfrm>
            <a:off x="52126" y="1282149"/>
            <a:ext cx="86319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So before we install the latest version, or request the Help Desk to do it, let’s check the modules</a:t>
            </a:r>
            <a:endParaRPr b="0" i="0" sz="1200" u="none" cap="none" strike="noStrike">
              <a:solidFill>
                <a:srgbClr val="000000"/>
              </a:solidFill>
              <a:latin typeface="Arial"/>
              <a:ea typeface="Arial"/>
              <a:cs typeface="Arial"/>
              <a:sym typeface="Arial"/>
            </a:endParaRPr>
          </a:p>
        </p:txBody>
      </p:sp>
      <p:sp>
        <p:nvSpPr>
          <p:cNvPr id="1084" name="Google Shape;1084;p113"/>
          <p:cNvSpPr txBox="1"/>
          <p:nvPr/>
        </p:nvSpPr>
        <p:spPr>
          <a:xfrm>
            <a:off x="1365675" y="1720750"/>
            <a:ext cx="6004800" cy="940800"/>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 avail python</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chemeClr val="dk1"/>
                </a:solidFill>
                <a:latin typeface="Arial"/>
                <a:ea typeface="Arial"/>
                <a:cs typeface="Arial"/>
                <a:sym typeface="Arial"/>
              </a:rPr>
              <a:t>-----------/usr/local/Modules/modulefiles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chemeClr val="dk1"/>
                </a:solidFill>
                <a:latin typeface="Arial"/>
                <a:ea typeface="Arial"/>
                <a:cs typeface="Arial"/>
                <a:sym typeface="Arial"/>
              </a:rPr>
              <a:t>python/2.7.12</a:t>
            </a:r>
            <a:endParaRPr b="0" i="0" sz="1600" u="none" cap="none" strike="noStrike">
              <a:solidFill>
                <a:schemeClr val="dk1"/>
              </a:solidFill>
              <a:latin typeface="Arial"/>
              <a:ea typeface="Arial"/>
              <a:cs typeface="Arial"/>
              <a:sym typeface="Arial"/>
            </a:endParaRPr>
          </a:p>
        </p:txBody>
      </p:sp>
      <p:sp>
        <p:nvSpPr>
          <p:cNvPr id="1085" name="Google Shape;1085;p113"/>
          <p:cNvSpPr txBox="1"/>
          <p:nvPr/>
        </p:nvSpPr>
        <p:spPr>
          <a:xfrm>
            <a:off x="583865" y="2733768"/>
            <a:ext cx="1492421"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So let’s use it!</a:t>
            </a:r>
            <a:endParaRPr b="0" i="0" sz="1200" u="none" cap="none" strike="noStrike">
              <a:solidFill>
                <a:srgbClr val="000000"/>
              </a:solidFill>
              <a:latin typeface="Arial"/>
              <a:ea typeface="Arial"/>
              <a:cs typeface="Arial"/>
              <a:sym typeface="Arial"/>
            </a:endParaRPr>
          </a:p>
        </p:txBody>
      </p:sp>
      <p:sp>
        <p:nvSpPr>
          <p:cNvPr id="1086" name="Google Shape;1086;p113"/>
          <p:cNvSpPr txBox="1"/>
          <p:nvPr/>
        </p:nvSpPr>
        <p:spPr>
          <a:xfrm>
            <a:off x="2347569" y="3010767"/>
            <a:ext cx="2028958" cy="276999"/>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 load python</a:t>
            </a:r>
            <a:endParaRPr b="0" i="0" sz="1200" u="none" cap="none" strike="noStrike">
              <a:solidFill>
                <a:srgbClr val="000000"/>
              </a:solidFill>
              <a:latin typeface="Arial"/>
              <a:ea typeface="Arial"/>
              <a:cs typeface="Arial"/>
              <a:sym typeface="Arial"/>
            </a:endParaRPr>
          </a:p>
        </p:txBody>
      </p:sp>
      <p:sp>
        <p:nvSpPr>
          <p:cNvPr id="1087" name="Google Shape;1087;p113"/>
          <p:cNvSpPr txBox="1"/>
          <p:nvPr/>
        </p:nvSpPr>
        <p:spPr>
          <a:xfrm>
            <a:off x="583865" y="3435846"/>
            <a:ext cx="3658695"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Let’s check we have the right version</a:t>
            </a:r>
            <a:endParaRPr b="0" i="0" sz="1200" u="none" cap="none" strike="noStrike">
              <a:solidFill>
                <a:srgbClr val="000000"/>
              </a:solidFill>
              <a:latin typeface="Arial"/>
              <a:ea typeface="Arial"/>
              <a:cs typeface="Arial"/>
              <a:sym typeface="Arial"/>
            </a:endParaRPr>
          </a:p>
        </p:txBody>
      </p:sp>
      <p:sp>
        <p:nvSpPr>
          <p:cNvPr id="1088" name="Google Shape;1088;p113"/>
          <p:cNvSpPr/>
          <p:nvPr/>
        </p:nvSpPr>
        <p:spPr>
          <a:xfrm>
            <a:off x="1956559" y="3754734"/>
            <a:ext cx="4572000" cy="1107996"/>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r>
              <a:rPr b="1" i="0" lang="en" sz="1600" u="none" cap="none" strike="noStrike">
                <a:solidFill>
                  <a:srgbClr val="000000"/>
                </a:solidFill>
                <a:latin typeface="Arial"/>
                <a:ea typeface="Arial"/>
                <a:cs typeface="Arial"/>
                <a:sym typeface="Arial"/>
              </a:rPr>
              <a:t>which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/usr/local/python/2.7.12/bin/python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000000"/>
                </a:solidFill>
                <a:latin typeface="Arial"/>
                <a:ea typeface="Arial"/>
                <a:cs typeface="Arial"/>
                <a:sym typeface="Arial"/>
              </a:rPr>
              <a:t>python --version</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Python 2.7.12</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14"/>
          <p:cNvSpPr/>
          <p:nvPr/>
        </p:nvSpPr>
        <p:spPr>
          <a:xfrm>
            <a:off x="2577932" y="843558"/>
            <a:ext cx="3408033"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Removing Modules</a:t>
            </a:r>
            <a:endParaRPr b="0" i="0" sz="2800" u="none" cap="none" strike="noStrike">
              <a:solidFill>
                <a:schemeClr val="dk1"/>
              </a:solidFill>
              <a:latin typeface="Arial"/>
              <a:ea typeface="Arial"/>
              <a:cs typeface="Arial"/>
              <a:sym typeface="Arial"/>
            </a:endParaRPr>
          </a:p>
        </p:txBody>
      </p:sp>
      <p:sp>
        <p:nvSpPr>
          <p:cNvPr id="1094" name="Google Shape;1094;p114"/>
          <p:cNvSpPr txBox="1"/>
          <p:nvPr/>
        </p:nvSpPr>
        <p:spPr>
          <a:xfrm>
            <a:off x="52113" y="1282139"/>
            <a:ext cx="7776864" cy="692497"/>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Suppose we wanted to go back to using the system python. This can be done with a number of commands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95" name="Google Shape;1095;p114"/>
          <p:cNvSpPr txBox="1"/>
          <p:nvPr/>
        </p:nvSpPr>
        <p:spPr>
          <a:xfrm>
            <a:off x="2777339" y="2031690"/>
            <a:ext cx="5146202" cy="692497"/>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 rm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 delete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module purge #remove ALL modules, not just python</a:t>
            </a:r>
            <a:endParaRPr b="0" i="0" sz="1200" u="none" cap="none" strike="noStrike">
              <a:solidFill>
                <a:srgbClr val="000000"/>
              </a:solidFill>
              <a:latin typeface="Arial"/>
              <a:ea typeface="Arial"/>
              <a:cs typeface="Arial"/>
              <a:sym typeface="Arial"/>
            </a:endParaRPr>
          </a:p>
        </p:txBody>
      </p:sp>
      <p:sp>
        <p:nvSpPr>
          <p:cNvPr id="1096" name="Google Shape;1096;p114"/>
          <p:cNvSpPr/>
          <p:nvPr/>
        </p:nvSpPr>
        <p:spPr>
          <a:xfrm>
            <a:off x="2379325" y="3473727"/>
            <a:ext cx="4572000" cy="1107900"/>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r>
              <a:rPr b="1" i="0" lang="en" sz="1600" u="none" cap="none" strike="noStrike">
                <a:solidFill>
                  <a:srgbClr val="000000"/>
                </a:solidFill>
                <a:latin typeface="Arial"/>
                <a:ea typeface="Arial"/>
                <a:cs typeface="Arial"/>
                <a:sym typeface="Arial"/>
              </a:rPr>
              <a:t>which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/usr/bin/python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python –version</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module list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97" name="Google Shape;1097;p114"/>
          <p:cNvSpPr txBox="1"/>
          <p:nvPr/>
        </p:nvSpPr>
        <p:spPr>
          <a:xfrm>
            <a:off x="1213856" y="3021175"/>
            <a:ext cx="5843400" cy="278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Let’s check we have gone back to our original version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p:nvPr/>
        </p:nvSpPr>
        <p:spPr>
          <a:xfrm>
            <a:off x="583865" y="1545636"/>
            <a:ext cx="8148815" cy="283923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333333"/>
              </a:buClr>
              <a:buSzPts val="1400"/>
              <a:buFont typeface="Arial"/>
              <a:buChar char="•"/>
            </a:pPr>
            <a:r>
              <a:rPr b="1" i="0" lang="en" sz="1400" u="none" cap="none" strike="noStrike">
                <a:solidFill>
                  <a:srgbClr val="333333"/>
                </a:solidFill>
                <a:latin typeface="Helvetica Neue"/>
                <a:ea typeface="Helvetica Neue"/>
                <a:cs typeface="Helvetica Neue"/>
                <a:sym typeface="Helvetica Neue"/>
              </a:rPr>
              <a:t>Speed</a:t>
            </a:r>
            <a:endParaRPr b="0" i="0" sz="1400" u="none" cap="none" strike="noStrike">
              <a:solidFill>
                <a:srgbClr val="333333"/>
              </a:solidFill>
              <a:latin typeface="Helvetica Neue"/>
              <a:ea typeface="Helvetica Neue"/>
              <a:cs typeface="Helvetica Neue"/>
              <a:sym typeface="Helvetica Neue"/>
            </a:endParaRPr>
          </a:p>
          <a:p>
            <a:pPr indent="-88900" lvl="1" marL="393700" marR="0" rtl="0" algn="l">
              <a:lnSpc>
                <a:spcPct val="100000"/>
              </a:lnSpc>
              <a:spcBef>
                <a:spcPts val="0"/>
              </a:spcBef>
              <a:spcAft>
                <a:spcPts val="0"/>
              </a:spcAft>
              <a:buClr>
                <a:srgbClr val="333333"/>
              </a:buClr>
              <a:buSzPts val="1400"/>
              <a:buFont typeface="Arial"/>
              <a:buChar char="•"/>
            </a:pPr>
            <a:r>
              <a:rPr b="0" i="0" lang="en" sz="1400" u="none" cap="none" strike="noStrike">
                <a:solidFill>
                  <a:srgbClr val="333333"/>
                </a:solidFill>
                <a:latin typeface="Helvetica Neue"/>
                <a:ea typeface="Helvetica Neue"/>
                <a:cs typeface="Helvetica Neue"/>
                <a:sym typeface="Helvetica Neue"/>
              </a:rPr>
              <a:t>more CPU cores, often with higher performance specs, i.e. memory, disk speed, network speeds</a:t>
            </a:r>
            <a:endParaRPr b="0" i="0" sz="1200" u="none" cap="none" strike="noStrike">
              <a:solidFill>
                <a:srgbClr val="000000"/>
              </a:solidFill>
              <a:latin typeface="Arial"/>
              <a:ea typeface="Arial"/>
              <a:cs typeface="Arial"/>
              <a:sym typeface="Arial"/>
            </a:endParaRPr>
          </a:p>
          <a:p>
            <a:pPr indent="0" lvl="1" marL="393700" marR="0" rtl="0" algn="l">
              <a:lnSpc>
                <a:spcPct val="100000"/>
              </a:lnSpc>
              <a:spcBef>
                <a:spcPts val="0"/>
              </a:spcBef>
              <a:spcAft>
                <a:spcPts val="0"/>
              </a:spcAft>
              <a:buClr>
                <a:schemeClr val="dk1"/>
              </a:buClr>
              <a:buSzPts val="1400"/>
              <a:buFont typeface="Arial"/>
              <a:buNone/>
            </a:pPr>
            <a:r>
              <a:t/>
            </a:r>
            <a:endParaRPr b="0" i="0" sz="1400" u="none" cap="none" strike="noStrike">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333333"/>
              </a:buClr>
              <a:buSzPts val="1400"/>
              <a:buFont typeface="Arial"/>
              <a:buChar char="•"/>
            </a:pPr>
            <a:r>
              <a:rPr b="1" i="0" lang="en" sz="1400" u="none" cap="none" strike="noStrike">
                <a:solidFill>
                  <a:srgbClr val="333333"/>
                </a:solidFill>
                <a:latin typeface="Helvetica Neue"/>
                <a:ea typeface="Helvetica Neue"/>
                <a:cs typeface="Helvetica Neue"/>
                <a:sym typeface="Helvetica Neue"/>
              </a:rPr>
              <a:t>Volume</a:t>
            </a:r>
            <a:endParaRPr b="0" i="0" sz="1400" u="none" cap="none" strike="noStrike">
              <a:solidFill>
                <a:srgbClr val="333333"/>
              </a:solidFill>
              <a:latin typeface="Helvetica Neue"/>
              <a:ea typeface="Helvetica Neue"/>
              <a:cs typeface="Helvetica Neue"/>
              <a:sym typeface="Helvetica Neue"/>
            </a:endParaRPr>
          </a:p>
          <a:p>
            <a:pPr indent="-88900" lvl="1" marL="393700" marR="0" rtl="0" algn="l">
              <a:lnSpc>
                <a:spcPct val="100000"/>
              </a:lnSpc>
              <a:spcBef>
                <a:spcPts val="0"/>
              </a:spcBef>
              <a:spcAft>
                <a:spcPts val="0"/>
              </a:spcAft>
              <a:buClr>
                <a:srgbClr val="333333"/>
              </a:buClr>
              <a:buSzPts val="1400"/>
              <a:buFont typeface="Arial"/>
              <a:buChar char="•"/>
            </a:pPr>
            <a:r>
              <a:rPr b="0" i="0" lang="en" sz="1400" u="none" cap="none" strike="noStrike">
                <a:solidFill>
                  <a:srgbClr val="333333"/>
                </a:solidFill>
                <a:latin typeface="Helvetica Neue"/>
                <a:ea typeface="Helvetica Neue"/>
                <a:cs typeface="Helvetica Neue"/>
                <a:sym typeface="Helvetica Neue"/>
              </a:rPr>
              <a:t>Terabyte and Petabyte disk storage ( Spinning Disk, Solid State Disk, tape)</a:t>
            </a:r>
            <a:endParaRPr b="0" i="0" sz="1200" u="none" cap="none" strike="noStrike">
              <a:solidFill>
                <a:srgbClr val="000000"/>
              </a:solidFill>
              <a:latin typeface="Arial"/>
              <a:ea typeface="Arial"/>
              <a:cs typeface="Arial"/>
              <a:sym typeface="Arial"/>
            </a:endParaRPr>
          </a:p>
          <a:p>
            <a:pPr indent="0" lvl="1" marL="393700" marR="0" rtl="0" algn="l">
              <a:lnSpc>
                <a:spcPct val="100000"/>
              </a:lnSpc>
              <a:spcBef>
                <a:spcPts val="0"/>
              </a:spcBef>
              <a:spcAft>
                <a:spcPts val="0"/>
              </a:spcAft>
              <a:buClr>
                <a:schemeClr val="dk1"/>
              </a:buClr>
              <a:buSzPts val="1400"/>
              <a:buFont typeface="Arial"/>
              <a:buNone/>
            </a:pPr>
            <a:r>
              <a:t/>
            </a:r>
            <a:endParaRPr b="0" i="0" sz="1400" u="none" cap="none" strike="noStrike">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333333"/>
              </a:buClr>
              <a:buSzPts val="1400"/>
              <a:buFont typeface="Arial"/>
              <a:buChar char="•"/>
            </a:pPr>
            <a:r>
              <a:rPr b="1" i="0" lang="en" sz="1400" u="none" cap="none" strike="noStrike">
                <a:solidFill>
                  <a:srgbClr val="333333"/>
                </a:solidFill>
                <a:latin typeface="Helvetica Neue"/>
                <a:ea typeface="Helvetica Neue"/>
                <a:cs typeface="Helvetica Neue"/>
                <a:sym typeface="Helvetica Neue"/>
              </a:rPr>
              <a:t>Efficiency</a:t>
            </a:r>
            <a:endParaRPr b="0" i="0" sz="1400" u="none" cap="none" strike="noStrike">
              <a:solidFill>
                <a:srgbClr val="333333"/>
              </a:solidFill>
              <a:latin typeface="Helvetica Neue"/>
              <a:ea typeface="Helvetica Neue"/>
              <a:cs typeface="Helvetica Neue"/>
              <a:sym typeface="Helvetica Neue"/>
            </a:endParaRPr>
          </a:p>
          <a:p>
            <a:pPr indent="-88900" lvl="1" marL="393700" marR="0" rtl="0" algn="l">
              <a:lnSpc>
                <a:spcPct val="100000"/>
              </a:lnSpc>
              <a:spcBef>
                <a:spcPts val="0"/>
              </a:spcBef>
              <a:spcAft>
                <a:spcPts val="0"/>
              </a:spcAft>
              <a:buClr>
                <a:srgbClr val="333333"/>
              </a:buClr>
              <a:buSzPts val="1400"/>
              <a:buFont typeface="Arial"/>
              <a:buChar char="•"/>
            </a:pPr>
            <a:r>
              <a:rPr b="0" i="0" lang="en" sz="1400" u="none" cap="none" strike="noStrike">
                <a:solidFill>
                  <a:srgbClr val="333333"/>
                </a:solidFill>
                <a:latin typeface="Helvetica Neue"/>
                <a:ea typeface="Helvetica Neue"/>
                <a:cs typeface="Helvetica Neue"/>
                <a:sym typeface="Helvetica Neue"/>
              </a:rPr>
              <a:t>Many HPC systems operate a pool of resources, running most of the time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333333"/>
              </a:buClr>
              <a:buSzPts val="1400"/>
              <a:buFont typeface="Arial"/>
              <a:buChar char="•"/>
            </a:pPr>
            <a:r>
              <a:rPr b="1" i="0" lang="en" sz="1400" u="none" cap="none" strike="noStrike">
                <a:solidFill>
                  <a:srgbClr val="333333"/>
                </a:solidFill>
                <a:latin typeface="Helvetica Neue"/>
                <a:ea typeface="Helvetica Neue"/>
                <a:cs typeface="Helvetica Neue"/>
                <a:sym typeface="Helvetica Neue"/>
              </a:rPr>
              <a:t>Cost</a:t>
            </a:r>
            <a:endParaRPr b="0" i="0" sz="1200" u="none" cap="none" strike="noStrike">
              <a:solidFill>
                <a:srgbClr val="000000"/>
              </a:solidFill>
              <a:latin typeface="Arial"/>
              <a:ea typeface="Arial"/>
              <a:cs typeface="Arial"/>
              <a:sym typeface="Arial"/>
            </a:endParaRPr>
          </a:p>
          <a:p>
            <a:pPr indent="-88900" lvl="1" marL="393700" marR="0" rtl="0" algn="l">
              <a:lnSpc>
                <a:spcPct val="100000"/>
              </a:lnSpc>
              <a:spcBef>
                <a:spcPts val="0"/>
              </a:spcBef>
              <a:spcAft>
                <a:spcPts val="0"/>
              </a:spcAft>
              <a:buClr>
                <a:srgbClr val="333333"/>
              </a:buClr>
              <a:buSzPts val="1400"/>
              <a:buFont typeface="Arial"/>
              <a:buChar char="•"/>
            </a:pPr>
            <a:r>
              <a:rPr b="0" i="0" lang="en" sz="1400" u="none" cap="none" strike="noStrike">
                <a:solidFill>
                  <a:srgbClr val="333333"/>
                </a:solidFill>
                <a:latin typeface="Helvetica Neue"/>
                <a:ea typeface="Helvetica Neue"/>
                <a:cs typeface="Helvetica Neue"/>
                <a:sym typeface="Helvetica Neue"/>
              </a:rPr>
              <a:t> Often free to researchers due to competitive grants (i.e. NCMAS).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333333"/>
              </a:buClr>
              <a:buSzPts val="1400"/>
              <a:buFont typeface="Arial"/>
              <a:buChar char="•"/>
            </a:pPr>
            <a:r>
              <a:rPr b="1" i="0" lang="en" sz="1400" u="none" cap="none" strike="noStrike">
                <a:solidFill>
                  <a:srgbClr val="333333"/>
                </a:solidFill>
                <a:latin typeface="Helvetica Neue"/>
                <a:ea typeface="Helvetica Neue"/>
                <a:cs typeface="Helvetica Neue"/>
                <a:sym typeface="Helvetica Neue"/>
              </a:rPr>
              <a:t>Convenience</a:t>
            </a:r>
            <a:endParaRPr b="0" i="0" sz="1200" u="none" cap="none" strike="noStrike">
              <a:solidFill>
                <a:srgbClr val="000000"/>
              </a:solidFill>
              <a:latin typeface="Arial"/>
              <a:ea typeface="Arial"/>
              <a:cs typeface="Arial"/>
              <a:sym typeface="Arial"/>
            </a:endParaRPr>
          </a:p>
          <a:p>
            <a:pPr indent="-88900" lvl="1" marL="393700" marR="0" rtl="0" algn="l">
              <a:lnSpc>
                <a:spcPct val="100000"/>
              </a:lnSpc>
              <a:spcBef>
                <a:spcPts val="0"/>
              </a:spcBef>
              <a:spcAft>
                <a:spcPts val="0"/>
              </a:spcAft>
              <a:buClr>
                <a:srgbClr val="333333"/>
              </a:buClr>
              <a:buSzPts val="1400"/>
              <a:buFont typeface="Arial"/>
              <a:buChar char="•"/>
            </a:pPr>
            <a:r>
              <a:rPr b="0" i="0" lang="en" sz="1400" u="none" cap="none" strike="noStrike">
                <a:solidFill>
                  <a:srgbClr val="333333"/>
                </a:solidFill>
                <a:latin typeface="Helvetica Neue"/>
                <a:ea typeface="Helvetica Neue"/>
                <a:cs typeface="Helvetica Neue"/>
                <a:sym typeface="Helvetica Neue"/>
              </a:rPr>
              <a:t>Professionally managed with advanced user support</a:t>
            </a:r>
            <a:endParaRPr b="0" i="0" sz="1200" u="none" cap="none" strike="noStrike">
              <a:solidFill>
                <a:srgbClr val="000000"/>
              </a:solidFill>
              <a:latin typeface="Arial"/>
              <a:ea typeface="Arial"/>
              <a:cs typeface="Arial"/>
              <a:sym typeface="Arial"/>
            </a:endParaRPr>
          </a:p>
        </p:txBody>
      </p:sp>
      <p:sp>
        <p:nvSpPr>
          <p:cNvPr id="207" name="Google Shape;207;p34"/>
          <p:cNvSpPr txBox="1"/>
          <p:nvPr/>
        </p:nvSpPr>
        <p:spPr>
          <a:xfrm>
            <a:off x="303633" y="897564"/>
            <a:ext cx="8840367"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You need a cluster when your research  needs..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5"/>
          <p:cNvSpPr/>
          <p:nvPr/>
        </p:nvSpPr>
        <p:spPr>
          <a:xfrm>
            <a:off x="251520" y="1707654"/>
            <a:ext cx="8308615" cy="957955"/>
          </a:xfrm>
          <a:prstGeom prst="rect">
            <a:avLst/>
          </a:prstGeom>
          <a:noFill/>
          <a:ln cap="flat" cmpd="sng" w="9525">
            <a:solidFill>
              <a:schemeClr val="accent2"/>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module avail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br>
              <a:rPr b="0" i="0" lang="en" sz="1000" u="none" cap="none" strike="noStrike">
                <a:solidFill>
                  <a:srgbClr val="000000"/>
                </a:solidFill>
                <a:latin typeface="Arial"/>
                <a:ea typeface="Arial"/>
                <a:cs typeface="Arial"/>
                <a:sym typeface="Arial"/>
              </a:rPr>
            </a:b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------/usr/local/Modules/modulefiles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python/2.7.12-gcc         python/2.7.8-gcc(default) python/2.7-intel          python/3.4.3-gcc          python/3.5.1-gcc</a:t>
            </a:r>
            <a:endParaRPr b="0" i="0" sz="1200" u="none" cap="none" strike="noStrike">
              <a:solidFill>
                <a:srgbClr val="000000"/>
              </a:solidFill>
              <a:latin typeface="Arial"/>
              <a:ea typeface="Arial"/>
              <a:cs typeface="Arial"/>
              <a:sym typeface="Arial"/>
            </a:endParaRPr>
          </a:p>
        </p:txBody>
      </p:sp>
      <p:sp>
        <p:nvSpPr>
          <p:cNvPr id="1103" name="Google Shape;1103;p115"/>
          <p:cNvSpPr/>
          <p:nvPr/>
        </p:nvSpPr>
        <p:spPr>
          <a:xfrm>
            <a:off x="2577932" y="843558"/>
            <a:ext cx="2966908" cy="438581"/>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module Versions</a:t>
            </a:r>
            <a:endParaRPr b="0" i="0" sz="2800" u="none" cap="none" strike="noStrike">
              <a:solidFill>
                <a:schemeClr val="dk1"/>
              </a:solidFill>
              <a:latin typeface="Arial"/>
              <a:ea typeface="Arial"/>
              <a:cs typeface="Arial"/>
              <a:sym typeface="Arial"/>
            </a:endParaRPr>
          </a:p>
        </p:txBody>
      </p:sp>
      <p:sp>
        <p:nvSpPr>
          <p:cNvPr id="1104" name="Google Shape;1104;p115"/>
          <p:cNvSpPr txBox="1"/>
          <p:nvPr/>
        </p:nvSpPr>
        <p:spPr>
          <a:xfrm>
            <a:off x="517396" y="1419689"/>
            <a:ext cx="6377486"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It’s possible to have lots of different versions of the same software</a:t>
            </a:r>
            <a:endParaRPr b="0" i="0" sz="1200" u="none" cap="none" strike="noStrike">
              <a:solidFill>
                <a:srgbClr val="000000"/>
              </a:solidFill>
              <a:latin typeface="Arial"/>
              <a:ea typeface="Arial"/>
              <a:cs typeface="Arial"/>
              <a:sym typeface="Arial"/>
            </a:endParaRPr>
          </a:p>
        </p:txBody>
      </p:sp>
      <p:sp>
        <p:nvSpPr>
          <p:cNvPr id="1105" name="Google Shape;1105;p115"/>
          <p:cNvSpPr txBox="1"/>
          <p:nvPr/>
        </p:nvSpPr>
        <p:spPr>
          <a:xfrm>
            <a:off x="583865" y="2841780"/>
            <a:ext cx="7000733" cy="276999"/>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Environment module lets you specify the version, or swap between them</a:t>
            </a:r>
            <a:endParaRPr b="0" i="0" sz="1200" u="none" cap="none" strike="noStrike">
              <a:solidFill>
                <a:srgbClr val="000000"/>
              </a:solidFill>
              <a:latin typeface="Arial"/>
              <a:ea typeface="Arial"/>
              <a:cs typeface="Arial"/>
              <a:sym typeface="Arial"/>
            </a:endParaRPr>
          </a:p>
        </p:txBody>
      </p:sp>
      <p:sp>
        <p:nvSpPr>
          <p:cNvPr id="1106" name="Google Shape;1106;p115"/>
          <p:cNvSpPr txBox="1"/>
          <p:nvPr/>
        </p:nvSpPr>
        <p:spPr>
          <a:xfrm>
            <a:off x="363834" y="3118779"/>
            <a:ext cx="8196300" cy="1938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module load python </a:t>
            </a:r>
            <a:r>
              <a:rPr b="0" i="0" lang="en" sz="1600" u="none" cap="none" strike="noStrike">
                <a:solidFill>
                  <a:schemeClr val="dk1"/>
                </a:solidFill>
                <a:latin typeface="Arial"/>
                <a:ea typeface="Arial"/>
                <a:cs typeface="Arial"/>
                <a:sym typeface="Arial"/>
              </a:rPr>
              <a:t>#loads the default, same as </a:t>
            </a:r>
            <a:r>
              <a:rPr b="0" i="1" lang="en" sz="1600" u="none" cap="none" strike="noStrike">
                <a:solidFill>
                  <a:schemeClr val="dk1"/>
                </a:solidFill>
                <a:latin typeface="Arial"/>
                <a:ea typeface="Arial"/>
                <a:cs typeface="Arial"/>
                <a:sym typeface="Arial"/>
              </a:rPr>
              <a:t>module load python/2.7.8-gcc</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which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/usr/local/python/2.7.8-gcc/bin/python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module swap python/2.7-intel </a:t>
            </a:r>
            <a:r>
              <a:rPr b="0" i="0" lang="en" sz="1600" u="none" cap="none" strike="noStrike">
                <a:solidFill>
                  <a:schemeClr val="dk1"/>
                </a:solidFill>
                <a:latin typeface="Arial"/>
                <a:ea typeface="Arial"/>
                <a:cs typeface="Arial"/>
                <a:sym typeface="Arial"/>
              </a:rPr>
              <a:t>#unloads the existing Python, then loads the version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#compiled with the intel compiler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which 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/usr/local/python/2.7-intel/bin/python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16"/>
          <p:cNvSpPr/>
          <p:nvPr/>
        </p:nvSpPr>
        <p:spPr>
          <a:xfrm>
            <a:off x="3575747" y="688702"/>
            <a:ext cx="2309400" cy="3240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Exercise 6</a:t>
            </a:r>
            <a:endParaRPr b="0" i="0" sz="2800" u="none" cap="none" strike="noStrike">
              <a:solidFill>
                <a:schemeClr val="dk1"/>
              </a:solidFill>
              <a:latin typeface="Arial"/>
              <a:ea typeface="Arial"/>
              <a:cs typeface="Arial"/>
              <a:sym typeface="Arial"/>
            </a:endParaRPr>
          </a:p>
        </p:txBody>
      </p:sp>
      <p:sp>
        <p:nvSpPr>
          <p:cNvPr id="1112" name="Google Shape;1112;p116"/>
          <p:cNvSpPr txBox="1"/>
          <p:nvPr/>
        </p:nvSpPr>
        <p:spPr>
          <a:xfrm>
            <a:off x="522066" y="1164605"/>
            <a:ext cx="6722700" cy="2769900"/>
          </a:xfrm>
          <a:prstGeom prst="rect">
            <a:avLst/>
          </a:prstGeom>
          <a:noFill/>
          <a:ln cap="flat" cmpd="sng" w="9525">
            <a:solidFill>
              <a:srgbClr val="000000"/>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Build on previous work, write a script (say i</a:t>
            </a:r>
            <a:r>
              <a:rPr b="1" i="0" lang="en" sz="1400" u="none" cap="none" strike="noStrike">
                <a:solidFill>
                  <a:schemeClr val="dk1"/>
                </a:solidFill>
                <a:latin typeface="Arial"/>
                <a:ea typeface="Arial"/>
                <a:cs typeface="Arial"/>
                <a:sym typeface="Arial"/>
              </a:rPr>
              <a:t>nterrogate.sh</a:t>
            </a:r>
            <a:r>
              <a:rPr b="0" i="0" lang="en" sz="1400" u="none" cap="none" strike="noStrike">
                <a:solidFill>
                  <a:schemeClr val="dk1"/>
                </a:solidFill>
                <a:latin typeface="Arial"/>
                <a:ea typeface="Arial"/>
                <a:cs typeface="Arial"/>
                <a:sym typeface="Arial"/>
              </a:rPr>
              <a:t>)</a:t>
            </a:r>
            <a:r>
              <a:rPr b="1" i="0" lang="en" sz="14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to interrogates a node for information</a:t>
            </a:r>
            <a:endParaRPr b="0" i="0" sz="1400" u="none" cap="none" strike="noStrike">
              <a:solidFill>
                <a:schemeClr val="dk1"/>
              </a:solidFill>
              <a:latin typeface="Arial"/>
              <a:ea typeface="Arial"/>
              <a:cs typeface="Arial"/>
              <a:sym typeface="Arial"/>
            </a:endParaRPr>
          </a:p>
          <a:p>
            <a:pPr indent="-241300" lvl="0" marL="241300" marR="0" rtl="0" algn="l">
              <a:lnSpc>
                <a:spcPct val="100000"/>
              </a:lnSpc>
              <a:spcBef>
                <a:spcPts val="0"/>
              </a:spcBef>
              <a:spcAft>
                <a:spcPts val="0"/>
              </a:spcAft>
              <a:buClr>
                <a:schemeClr val="dk1"/>
              </a:buClr>
              <a:buSzPts val="1600"/>
              <a:buFont typeface="Arial"/>
              <a:buChar char="-"/>
            </a:pPr>
            <a:r>
              <a:rPr b="0" i="0" lang="en" sz="1400" u="none" cap="none" strike="noStrike">
                <a:solidFill>
                  <a:schemeClr val="dk1"/>
                </a:solidFill>
                <a:latin typeface="Arial"/>
                <a:ea typeface="Arial"/>
                <a:cs typeface="Arial"/>
                <a:sym typeface="Arial"/>
              </a:rPr>
              <a:t>Print the hostname (</a:t>
            </a:r>
            <a:r>
              <a:rPr b="0" i="1" lang="en" sz="1400" u="none" cap="none" strike="noStrike">
                <a:solidFill>
                  <a:schemeClr val="dk1"/>
                </a:solidFill>
                <a:latin typeface="Arial"/>
                <a:ea typeface="Arial"/>
                <a:cs typeface="Arial"/>
                <a:sym typeface="Arial"/>
              </a:rPr>
              <a:t>hostname</a:t>
            </a:r>
            <a:r>
              <a:rPr b="0" i="0"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Print the time of day (</a:t>
            </a:r>
            <a:r>
              <a:rPr b="0" i="1" lang="en" sz="1400" u="none" cap="none" strike="noStrike">
                <a:solidFill>
                  <a:schemeClr val="dk1"/>
                </a:solidFill>
                <a:latin typeface="Arial"/>
                <a:ea typeface="Arial"/>
                <a:cs typeface="Arial"/>
                <a:sym typeface="Arial"/>
              </a:rPr>
              <a:t>date</a:t>
            </a:r>
            <a:r>
              <a:rPr b="0" i="0"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Look for an OS system python</a:t>
            </a:r>
            <a:endParaRPr b="0" i="0" sz="1400" u="none" cap="none" strike="noStrike">
              <a:solidFill>
                <a:srgbClr val="000000"/>
              </a:solidFill>
              <a:latin typeface="Arial"/>
              <a:ea typeface="Arial"/>
              <a:cs typeface="Arial"/>
              <a:sym typeface="Arial"/>
            </a:endParaRPr>
          </a:p>
          <a:p>
            <a:pPr indent="-241300" lvl="1" marL="6477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What is its path?</a:t>
            </a:r>
            <a:endParaRPr b="0" i="0" sz="1400" u="none" cap="none" strike="noStrike">
              <a:solidFill>
                <a:srgbClr val="000000"/>
              </a:solidFill>
              <a:latin typeface="Arial"/>
              <a:ea typeface="Arial"/>
              <a:cs typeface="Arial"/>
              <a:sym typeface="Arial"/>
            </a:endParaRPr>
          </a:p>
          <a:p>
            <a:pPr indent="-241300" lvl="1" marL="6477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What version is it?</a:t>
            </a:r>
            <a:endParaRPr b="0" i="0" sz="1400" u="none" cap="none" strike="noStrike">
              <a:solidFill>
                <a:srgbClr val="000000"/>
              </a:solidFill>
              <a:latin typeface="Arial"/>
              <a:ea typeface="Arial"/>
              <a:cs typeface="Arial"/>
              <a:sym typeface="Arial"/>
            </a:endParaRPr>
          </a:p>
          <a:p>
            <a:pPr indent="-152400" lvl="1" marL="64770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Load Python via modules</a:t>
            </a:r>
            <a:endParaRPr b="0" i="0" sz="1400" u="none" cap="none" strike="noStrike">
              <a:solidFill>
                <a:srgbClr val="000000"/>
              </a:solidFill>
              <a:latin typeface="Arial"/>
              <a:ea typeface="Arial"/>
              <a:cs typeface="Arial"/>
              <a:sym typeface="Arial"/>
            </a:endParaRPr>
          </a:p>
          <a:p>
            <a:pPr indent="-241300" lvl="1" marL="6477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What is its path?</a:t>
            </a:r>
            <a:endParaRPr b="0" i="0" sz="1400" u="none" cap="none" strike="noStrike">
              <a:solidFill>
                <a:srgbClr val="000000"/>
              </a:solidFill>
              <a:latin typeface="Arial"/>
              <a:ea typeface="Arial"/>
              <a:cs typeface="Arial"/>
              <a:sym typeface="Arial"/>
            </a:endParaRPr>
          </a:p>
          <a:p>
            <a:pPr indent="-241300" lvl="1" marL="6477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What version is it?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Print a farewell message and time</a:t>
            </a:r>
            <a:endParaRPr b="0" i="0" sz="1400" u="none" cap="none" strike="noStrike">
              <a:solidFill>
                <a:schemeClr val="dk1"/>
              </a:solidFill>
              <a:latin typeface="Arial"/>
              <a:ea typeface="Arial"/>
              <a:cs typeface="Arial"/>
              <a:sym typeface="Arial"/>
            </a:endParaRPr>
          </a:p>
          <a:p>
            <a:pPr indent="-139700" lvl="0" marL="24130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a:p>
            <a:pPr indent="-139700" lvl="0" marL="24130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16"/>
          <p:cNvSpPr/>
          <p:nvPr/>
        </p:nvSpPr>
        <p:spPr>
          <a:xfrm>
            <a:off x="8146506" y="2674618"/>
            <a:ext cx="398700" cy="324000"/>
          </a:xfrm>
          <a:prstGeom prst="rect">
            <a:avLst/>
          </a:prstGeom>
          <a:solidFill>
            <a:srgbClr val="FF000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14" name="Google Shape;1114;p116"/>
          <p:cNvSpPr/>
          <p:nvPr/>
        </p:nvSpPr>
        <p:spPr>
          <a:xfrm flipH="1">
            <a:off x="8167327" y="1567748"/>
            <a:ext cx="331500" cy="269400"/>
          </a:xfrm>
          <a:prstGeom prst="rect">
            <a:avLst/>
          </a:prstGeom>
          <a:solidFill>
            <a:srgbClr val="00B05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15" name="Google Shape;1115;p116"/>
          <p:cNvSpPr txBox="1"/>
          <p:nvPr/>
        </p:nvSpPr>
        <p:spPr>
          <a:xfrm>
            <a:off x="7873855" y="2324844"/>
            <a:ext cx="11412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1116" name="Google Shape;1116;p116"/>
          <p:cNvSpPr txBox="1"/>
          <p:nvPr/>
        </p:nvSpPr>
        <p:spPr>
          <a:xfrm>
            <a:off x="7873852" y="1164600"/>
            <a:ext cx="9873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
        <p:nvSpPr>
          <p:cNvPr id="1117" name="Google Shape;1117;p116"/>
          <p:cNvSpPr txBox="1"/>
          <p:nvPr/>
        </p:nvSpPr>
        <p:spPr>
          <a:xfrm>
            <a:off x="335550" y="4030975"/>
            <a:ext cx="8472900" cy="918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228600" lvl="0" marL="2413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Once you have run this on the login node, write a slurm script to run </a:t>
            </a:r>
            <a:r>
              <a:rPr b="1" i="0" lang="en" sz="1400" u="none" cap="none" strike="noStrike">
                <a:solidFill>
                  <a:schemeClr val="dk1"/>
                </a:solidFill>
                <a:latin typeface="Arial"/>
                <a:ea typeface="Arial"/>
                <a:cs typeface="Arial"/>
                <a:sym typeface="Arial"/>
              </a:rPr>
              <a:t>interrogate.sh</a:t>
            </a:r>
            <a:r>
              <a:rPr b="0" i="0" lang="en" sz="1400" u="none" cap="none" strike="noStrike">
                <a:solidFill>
                  <a:schemeClr val="dk1"/>
                </a:solidFill>
                <a:latin typeface="Arial"/>
                <a:ea typeface="Arial"/>
                <a:cs typeface="Arial"/>
                <a:sym typeface="Arial"/>
              </a:rPr>
              <a:t> on a single node</a:t>
            </a:r>
            <a:endParaRPr b="0" i="0" sz="1400" u="none" cap="none" strike="noStrike">
              <a:solidFill>
                <a:schemeClr val="dk1"/>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If you have time, modify the slurm script to run on 2 nodes. </a:t>
            </a:r>
            <a:endParaRPr b="0" i="0" sz="1400" u="none" cap="none" strike="noStrike">
              <a:solidFill>
                <a:schemeClr val="dk1"/>
              </a:solidFill>
              <a:latin typeface="Arial"/>
              <a:ea typeface="Arial"/>
              <a:cs typeface="Arial"/>
              <a:sym typeface="Arial"/>
            </a:endParaRPr>
          </a:p>
          <a:p>
            <a:pPr indent="-241300" lvl="1" marL="6477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Remember to use </a:t>
            </a:r>
            <a:r>
              <a:rPr b="1" i="0" lang="en" sz="1400" u="none" cap="none" strike="noStrike">
                <a:solidFill>
                  <a:schemeClr val="dk1"/>
                </a:solidFill>
                <a:latin typeface="Arial"/>
                <a:ea typeface="Arial"/>
                <a:cs typeface="Arial"/>
                <a:sym typeface="Arial"/>
              </a:rPr>
              <a:t>srun</a:t>
            </a:r>
            <a:r>
              <a:rPr b="0" i="0" lang="en" sz="1400" u="none" cap="none" strike="noStrike">
                <a:solidFill>
                  <a:schemeClr val="dk1"/>
                </a:solidFill>
                <a:latin typeface="Arial"/>
                <a:ea typeface="Arial"/>
                <a:cs typeface="Arial"/>
                <a:sym typeface="Arial"/>
              </a:rPr>
              <a:t> when invoking </a:t>
            </a:r>
            <a:r>
              <a:rPr b="1" i="0" lang="en" sz="1400" u="none" cap="none" strike="noStrike">
                <a:solidFill>
                  <a:schemeClr val="dk1"/>
                </a:solidFill>
                <a:latin typeface="Arial"/>
                <a:ea typeface="Arial"/>
                <a:cs typeface="Arial"/>
                <a:sym typeface="Arial"/>
              </a:rPr>
              <a:t>interrogate.sh</a:t>
            </a:r>
            <a:endParaRPr b="1" i="0" sz="1400" u="none" cap="none" strike="noStrike">
              <a:solidFill>
                <a:schemeClr val="dk1"/>
              </a:solidFill>
              <a:latin typeface="Arial"/>
              <a:ea typeface="Arial"/>
              <a:cs typeface="Arial"/>
              <a:sym typeface="Arial"/>
            </a:endParaRPr>
          </a:p>
          <a:p>
            <a:pPr indent="-254000" lvl="1" marL="647700" marR="0" rtl="0" algn="l">
              <a:lnSpc>
                <a:spcPct val="100000"/>
              </a:lnSpc>
              <a:spcBef>
                <a:spcPts val="0"/>
              </a:spcBef>
              <a:spcAft>
                <a:spcPts val="0"/>
              </a:spcAft>
              <a:buClr>
                <a:schemeClr val="dk1"/>
              </a:buClr>
              <a:buSzPts val="1600"/>
              <a:buFont typeface="Arial"/>
              <a:buChar char="-"/>
            </a:pPr>
            <a:r>
              <a:rPr b="0" i="0" lang="en" sz="1400" u="none" cap="none" strike="noStrike">
                <a:solidFill>
                  <a:schemeClr val="dk1"/>
                </a:solidFill>
                <a:latin typeface="Arial"/>
                <a:ea typeface="Arial"/>
                <a:cs typeface="Arial"/>
                <a:sym typeface="Arial"/>
              </a:rPr>
              <a:t>Is the output of the text what you expect?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17"/>
          <p:cNvSpPr txBox="1"/>
          <p:nvPr/>
        </p:nvSpPr>
        <p:spPr>
          <a:xfrm>
            <a:off x="1505025" y="969448"/>
            <a:ext cx="6533700" cy="519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6 : </a:t>
            </a:r>
            <a:r>
              <a:rPr b="0" i="0" lang="en" sz="2100" u="none" cap="none" strike="noStrike">
                <a:solidFill>
                  <a:schemeClr val="dk1"/>
                </a:solidFill>
                <a:latin typeface="Arimo"/>
                <a:ea typeface="Arimo"/>
                <a:cs typeface="Arimo"/>
                <a:sym typeface="Arimo"/>
              </a:rPr>
              <a:t>Transferring software</a:t>
            </a:r>
            <a:endParaRPr b="0" i="0" sz="2800" u="none" cap="none" strike="noStrike">
              <a:solidFill>
                <a:schemeClr val="dk1"/>
              </a:solidFill>
              <a:latin typeface="Arial"/>
              <a:ea typeface="Arial"/>
              <a:cs typeface="Arial"/>
              <a:sym typeface="Arial"/>
            </a:endParaRPr>
          </a:p>
        </p:txBody>
      </p:sp>
      <p:sp>
        <p:nvSpPr>
          <p:cNvPr descr="Image result for clipart computer terminal" id="1123" name="Google Shape;1123;p117"/>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124" name="Google Shape;1124;p117"/>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25" name="Google Shape;1125;p117">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26" name="Google Shape;1126;p117">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127" name="Google Shape;1127;p117">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http://nci.org.au/wp-content/uploads/Raijin/NCI_Raijin-web2.jpg" id="1128" name="Google Shape;1128;p117"/>
          <p:cNvPicPr preferRelativeResize="0"/>
          <p:nvPr/>
        </p:nvPicPr>
        <p:blipFill rotWithShape="1">
          <a:blip r:embed="rId6">
            <a:alphaModFix/>
          </a:blip>
          <a:srcRect b="0" l="0" r="0" t="0"/>
          <a:stretch/>
        </p:blipFill>
        <p:spPr>
          <a:xfrm>
            <a:off x="4842030" y="2787774"/>
            <a:ext cx="1866208" cy="1242138"/>
          </a:xfrm>
          <a:prstGeom prst="rect">
            <a:avLst/>
          </a:prstGeom>
          <a:noFill/>
          <a:ln>
            <a:noFill/>
          </a:ln>
        </p:spPr>
      </p:pic>
      <p:sp>
        <p:nvSpPr>
          <p:cNvPr descr="Image result for clipart computer terminal" id="1129" name="Google Shape;1129;p117"/>
          <p:cNvSpPr/>
          <p:nvPr/>
        </p:nvSpPr>
        <p:spPr>
          <a:xfrm>
            <a:off x="857250"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Image result for clipart computer terminal" id="1130" name="Google Shape;1130;p117"/>
          <p:cNvSpPr/>
          <p:nvPr/>
        </p:nvSpPr>
        <p:spPr>
          <a:xfrm>
            <a:off x="971550" y="5954"/>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31" name="Google Shape;1131;p117">
            <a:hlinkClick r:id="rId7"/>
          </p:cNvPr>
          <p:cNvSpPr/>
          <p:nvPr/>
        </p:nvSpPr>
        <p:spPr>
          <a:xfrm>
            <a:off x="888206" y="-10167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32" name="Google Shape;1132;p117">
            <a:hlinkClick r:id="rId8"/>
          </p:cNvPr>
          <p:cNvSpPr/>
          <p:nvPr/>
        </p:nvSpPr>
        <p:spPr>
          <a:xfrm>
            <a:off x="1002506" y="-9024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ad.monash.edu\home\User099\smichnow\Pictures\terminal.png" id="1133" name="Google Shape;1133;p117"/>
          <p:cNvPicPr preferRelativeResize="0"/>
          <p:nvPr/>
        </p:nvPicPr>
        <p:blipFill rotWithShape="1">
          <a:blip r:embed="rId9">
            <a:alphaModFix/>
          </a:blip>
          <a:srcRect b="0" l="0" r="0" t="0"/>
          <a:stretch/>
        </p:blipFill>
        <p:spPr>
          <a:xfrm>
            <a:off x="1470181" y="3057804"/>
            <a:ext cx="807244" cy="796529"/>
          </a:xfrm>
          <a:prstGeom prst="rect">
            <a:avLst/>
          </a:prstGeom>
          <a:noFill/>
          <a:ln>
            <a:noFill/>
          </a:ln>
        </p:spPr>
      </p:pic>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134" name="Google Shape;1134;p117">
            <a:hlinkClick r:id="rId10"/>
          </p:cNvPr>
          <p:cNvSpPr/>
          <p:nvPr/>
        </p:nvSpPr>
        <p:spPr>
          <a:xfrm>
            <a:off x="895150" y="751820"/>
            <a:ext cx="2807400" cy="954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ad.monash.edu\home\User099\smichnow\Pictures\earth.png" id="1135" name="Google Shape;1135;p117"/>
          <p:cNvPicPr preferRelativeResize="0"/>
          <p:nvPr/>
        </p:nvPicPr>
        <p:blipFill rotWithShape="1">
          <a:blip r:embed="rId11">
            <a:alphaModFix/>
          </a:blip>
          <a:srcRect b="0" l="0" r="0" t="0"/>
          <a:stretch/>
        </p:blipFill>
        <p:spPr>
          <a:xfrm>
            <a:off x="2735797" y="2623030"/>
            <a:ext cx="1635919" cy="1571625"/>
          </a:xfrm>
          <a:prstGeom prst="rect">
            <a:avLst/>
          </a:prstGeom>
          <a:noFill/>
          <a:ln>
            <a:noFill/>
          </a:ln>
        </p:spPr>
      </p:pic>
      <p:sp>
        <p:nvSpPr>
          <p:cNvPr id="1136" name="Google Shape;1136;p117"/>
          <p:cNvSpPr/>
          <p:nvPr/>
        </p:nvSpPr>
        <p:spPr>
          <a:xfrm>
            <a:off x="1563404" y="2329376"/>
            <a:ext cx="4482600" cy="486000"/>
          </a:xfrm>
          <a:prstGeom prst="uturnArrow">
            <a:avLst>
              <a:gd fmla="val 25000" name="adj1"/>
              <a:gd fmla="val 25000" name="adj2"/>
              <a:gd fmla="val 25000" name="adj3"/>
              <a:gd fmla="val 43750" name="adj4"/>
              <a:gd fmla="val 75000" name="adj5"/>
            </a:avLst>
          </a:prstGeom>
          <a:solidFill>
            <a:schemeClr val="dk1"/>
          </a:solidFill>
          <a:ln cap="flat" cmpd="sng" w="190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37" name="Google Shape;1137;p117"/>
          <p:cNvPicPr preferRelativeResize="0"/>
          <p:nvPr/>
        </p:nvPicPr>
        <p:blipFill rotWithShape="1">
          <a:blip r:embed="rId12">
            <a:alphaModFix/>
          </a:blip>
          <a:srcRect b="0" l="0" r="0" t="0"/>
          <a:stretch/>
        </p:blipFill>
        <p:spPr>
          <a:xfrm>
            <a:off x="1538195" y="1641487"/>
            <a:ext cx="519520" cy="519520"/>
          </a:xfrm>
          <a:prstGeom prst="rect">
            <a:avLst/>
          </a:prstGeom>
          <a:noFill/>
          <a:ln>
            <a:noFill/>
          </a:ln>
        </p:spPr>
      </p:pic>
      <p:pic>
        <p:nvPicPr>
          <p:cNvPr id="1138" name="Google Shape;1138;p117"/>
          <p:cNvPicPr preferRelativeResize="0"/>
          <p:nvPr/>
        </p:nvPicPr>
        <p:blipFill rotWithShape="1">
          <a:blip r:embed="rId13">
            <a:alphaModFix/>
          </a:blip>
          <a:srcRect b="0" l="0" r="0" t="0"/>
          <a:stretch/>
        </p:blipFill>
        <p:spPr>
          <a:xfrm>
            <a:off x="2075954" y="1706837"/>
            <a:ext cx="445893" cy="392386"/>
          </a:xfrm>
          <a:prstGeom prst="rect">
            <a:avLst/>
          </a:prstGeom>
          <a:noFill/>
          <a:ln>
            <a:noFill/>
          </a:ln>
        </p:spPr>
      </p:pic>
      <p:sp>
        <p:nvSpPr>
          <p:cNvPr id="1139" name="Google Shape;1139;p117"/>
          <p:cNvSpPr/>
          <p:nvPr/>
        </p:nvSpPr>
        <p:spPr>
          <a:xfrm rot="10800000">
            <a:off x="1791257" y="4102266"/>
            <a:ext cx="4482600" cy="486000"/>
          </a:xfrm>
          <a:prstGeom prst="uturnArrow">
            <a:avLst>
              <a:gd fmla="val 25000" name="adj1"/>
              <a:gd fmla="val 25000" name="adj2"/>
              <a:gd fmla="val 25000" name="adj3"/>
              <a:gd fmla="val 43750" name="adj4"/>
              <a:gd fmla="val 75000" name="adj5"/>
            </a:avLst>
          </a:prstGeom>
          <a:solidFill>
            <a:schemeClr val="dk1"/>
          </a:solidFill>
          <a:ln cap="flat" cmpd="sng" w="190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40" name="Google Shape;1140;p117"/>
          <p:cNvPicPr preferRelativeResize="0"/>
          <p:nvPr/>
        </p:nvPicPr>
        <p:blipFill rotWithShape="1">
          <a:blip r:embed="rId14">
            <a:alphaModFix/>
          </a:blip>
          <a:srcRect b="0" l="0" r="0" t="0"/>
          <a:stretch/>
        </p:blipFill>
        <p:spPr>
          <a:xfrm>
            <a:off x="2607301" y="1683771"/>
            <a:ext cx="500303" cy="500303"/>
          </a:xfrm>
          <a:prstGeom prst="rect">
            <a:avLst/>
          </a:prstGeom>
          <a:noFill/>
          <a:ln>
            <a:noFill/>
          </a:ln>
        </p:spPr>
      </p:pic>
      <p:pic>
        <p:nvPicPr>
          <p:cNvPr id="1141" name="Google Shape;1141;p117"/>
          <p:cNvPicPr preferRelativeResize="0"/>
          <p:nvPr/>
        </p:nvPicPr>
        <p:blipFill rotWithShape="1">
          <a:blip r:embed="rId12">
            <a:alphaModFix/>
          </a:blip>
          <a:srcRect b="0" l="0" r="0" t="0"/>
          <a:stretch/>
        </p:blipFill>
        <p:spPr>
          <a:xfrm>
            <a:off x="4457448" y="4592807"/>
            <a:ext cx="519520" cy="519520"/>
          </a:xfrm>
          <a:prstGeom prst="rect">
            <a:avLst/>
          </a:prstGeom>
          <a:noFill/>
          <a:ln>
            <a:noFill/>
          </a:ln>
        </p:spPr>
      </p:pic>
      <p:pic>
        <p:nvPicPr>
          <p:cNvPr id="1142" name="Google Shape;1142;p117"/>
          <p:cNvPicPr preferRelativeResize="0"/>
          <p:nvPr/>
        </p:nvPicPr>
        <p:blipFill rotWithShape="1">
          <a:blip r:embed="rId13">
            <a:alphaModFix/>
          </a:blip>
          <a:srcRect b="0" l="0" r="0" t="0"/>
          <a:stretch/>
        </p:blipFill>
        <p:spPr>
          <a:xfrm>
            <a:off x="4995206" y="4658156"/>
            <a:ext cx="445893" cy="392386"/>
          </a:xfrm>
          <a:prstGeom prst="rect">
            <a:avLst/>
          </a:prstGeom>
          <a:noFill/>
          <a:ln>
            <a:noFill/>
          </a:ln>
        </p:spPr>
      </p:pic>
      <p:pic>
        <p:nvPicPr>
          <p:cNvPr id="1143" name="Google Shape;1143;p117"/>
          <p:cNvPicPr preferRelativeResize="0"/>
          <p:nvPr/>
        </p:nvPicPr>
        <p:blipFill rotWithShape="1">
          <a:blip r:embed="rId14">
            <a:alphaModFix/>
          </a:blip>
          <a:srcRect b="0" l="0" r="0" t="0"/>
          <a:stretch/>
        </p:blipFill>
        <p:spPr>
          <a:xfrm>
            <a:off x="5555681" y="4612026"/>
            <a:ext cx="500303" cy="50030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18"/>
          <p:cNvSpPr txBox="1"/>
          <p:nvPr/>
        </p:nvSpPr>
        <p:spPr>
          <a:xfrm>
            <a:off x="1252177" y="937800"/>
            <a:ext cx="6180000" cy="381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scp – Copying files between computers</a:t>
            </a:r>
            <a:endParaRPr b="0" i="0" sz="1100" u="none" cap="none" strike="noStrike">
              <a:solidFill>
                <a:srgbClr val="000000"/>
              </a:solidFill>
              <a:latin typeface="Arial"/>
              <a:ea typeface="Arial"/>
              <a:cs typeface="Arial"/>
              <a:sym typeface="Arial"/>
            </a:endParaRPr>
          </a:p>
        </p:txBody>
      </p:sp>
      <p:sp>
        <p:nvSpPr>
          <p:cNvPr id="1149" name="Google Shape;1149;p118"/>
          <p:cNvSpPr txBox="1"/>
          <p:nvPr/>
        </p:nvSpPr>
        <p:spPr>
          <a:xfrm>
            <a:off x="1237130" y="1491630"/>
            <a:ext cx="6494100" cy="3624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 can copy files </a:t>
            </a:r>
            <a:r>
              <a:rPr b="0" i="1" lang="en" sz="1400" u="none" cap="none" strike="noStrike">
                <a:solidFill>
                  <a:schemeClr val="dk1"/>
                </a:solidFill>
                <a:latin typeface="Arial"/>
                <a:ea typeface="Arial"/>
                <a:cs typeface="Arial"/>
                <a:sym typeface="Arial"/>
              </a:rPr>
              <a:t>between</a:t>
            </a:r>
            <a:r>
              <a:rPr b="0" i="0" lang="en" sz="1400" u="none" cap="none" strike="noStrike">
                <a:solidFill>
                  <a:schemeClr val="dk1"/>
                </a:solidFill>
                <a:latin typeface="Arial"/>
                <a:ea typeface="Arial"/>
                <a:cs typeface="Arial"/>
                <a:sym typeface="Arial"/>
              </a:rPr>
              <a:t> computers with </a:t>
            </a:r>
            <a:r>
              <a:rPr b="0" i="1" lang="en" sz="1400" u="none" cap="none" strike="noStrike">
                <a:solidFill>
                  <a:schemeClr val="dk1"/>
                </a:solidFill>
                <a:latin typeface="Arial"/>
                <a:ea typeface="Arial"/>
                <a:cs typeface="Arial"/>
                <a:sym typeface="Arial"/>
              </a:rPr>
              <a:t>scp</a:t>
            </a:r>
            <a:r>
              <a:rPr b="0" i="0" lang="en" sz="1400" u="none" cap="none" strike="noStrike">
                <a:solidFill>
                  <a:schemeClr val="dk1"/>
                </a:solidFill>
                <a:latin typeface="Arial"/>
                <a:ea typeface="Arial"/>
                <a:cs typeface="Arial"/>
                <a:sym typeface="Arial"/>
              </a:rPr>
              <a:t> – ‘secure cp’</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scp has similar syntax to cp.  You specify the username and machine name of the remote host in the command line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scp &lt;from&gt; &lt;to&gt;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where &lt;from&gt; or &lt;to&gt; can also specify a </a:t>
            </a:r>
            <a:r>
              <a:rPr b="1" i="0" lang="en" sz="1500" u="none" cap="none" strike="noStrike">
                <a:solidFill>
                  <a:schemeClr val="dk1"/>
                </a:solidFill>
                <a:latin typeface="Arial"/>
                <a:ea typeface="Arial"/>
                <a:cs typeface="Arial"/>
                <a:sym typeface="Arial"/>
              </a:rPr>
              <a:t>username@computername: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scp      *.db         username@computer:/home/apps/dbfiles</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0" name="Google Shape;1150;p118"/>
          <p:cNvSpPr/>
          <p:nvPr/>
        </p:nvSpPr>
        <p:spPr>
          <a:xfrm>
            <a:off x="4513491" y="3621790"/>
            <a:ext cx="117000" cy="216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1151" name="Google Shape;1151;p118"/>
          <p:cNvCxnSpPr/>
          <p:nvPr/>
        </p:nvCxnSpPr>
        <p:spPr>
          <a:xfrm flipH="1">
            <a:off x="4518072" y="3253744"/>
            <a:ext cx="520500" cy="321000"/>
          </a:xfrm>
          <a:prstGeom prst="straightConnector1">
            <a:avLst/>
          </a:prstGeom>
          <a:noFill/>
          <a:ln cap="flat" cmpd="sng" w="19050">
            <a:solidFill>
              <a:schemeClr val="dk1"/>
            </a:solidFill>
            <a:prstDash val="solid"/>
            <a:round/>
            <a:headEnd len="sm" w="sm" type="none"/>
            <a:tailEnd len="med" w="med" type="stealth"/>
          </a:ln>
        </p:spPr>
      </p:cxnSp>
      <p:sp>
        <p:nvSpPr>
          <p:cNvPr id="1152" name="Google Shape;1152;p118"/>
          <p:cNvSpPr txBox="1"/>
          <p:nvPr/>
        </p:nvSpPr>
        <p:spPr>
          <a:xfrm>
            <a:off x="5055705" y="3137250"/>
            <a:ext cx="1595100" cy="28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Note the ‘:’</a:t>
            </a:r>
            <a:endParaRPr b="0" i="0" sz="1100" u="none" cap="none" strike="noStrike">
              <a:solidFill>
                <a:srgbClr val="000000"/>
              </a:solidFill>
              <a:latin typeface="Arial"/>
              <a:ea typeface="Arial"/>
              <a:cs typeface="Arial"/>
              <a:sym typeface="Arial"/>
            </a:endParaRPr>
          </a:p>
        </p:txBody>
      </p:sp>
      <p:sp>
        <p:nvSpPr>
          <p:cNvPr id="1153" name="Google Shape;1153;p118"/>
          <p:cNvSpPr txBox="1"/>
          <p:nvPr/>
        </p:nvSpPr>
        <p:spPr>
          <a:xfrm>
            <a:off x="1610241" y="4082910"/>
            <a:ext cx="43881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 The  wild card *.db matches any filename whose ending is the string ‘.db’</a:t>
            </a:r>
            <a:endParaRPr b="1" i="1" sz="900" u="none" cap="none" strike="noStrike">
              <a:solidFill>
                <a:schemeClr val="accent2"/>
              </a:solidFill>
              <a:latin typeface="Arial"/>
              <a:ea typeface="Arial"/>
              <a:cs typeface="Arial"/>
              <a:sym typeface="Arial"/>
            </a:endParaRPr>
          </a:p>
        </p:txBody>
      </p:sp>
      <p:cxnSp>
        <p:nvCxnSpPr>
          <p:cNvPr id="1154" name="Google Shape;1154;p118"/>
          <p:cNvCxnSpPr/>
          <p:nvPr/>
        </p:nvCxnSpPr>
        <p:spPr>
          <a:xfrm rot="10800000">
            <a:off x="1979712" y="3782520"/>
            <a:ext cx="0" cy="381300"/>
          </a:xfrm>
          <a:prstGeom prst="straightConnector1">
            <a:avLst/>
          </a:prstGeom>
          <a:noFill/>
          <a:ln cap="flat" cmpd="sng" w="19050">
            <a:solidFill>
              <a:schemeClr val="accent2"/>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500"/>
                                        <p:tgtEl>
                                          <p:spTgt spid="11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500"/>
                                        <p:tgtEl>
                                          <p:spTgt spid="1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19"/>
          <p:cNvSpPr txBox="1"/>
          <p:nvPr/>
        </p:nvSpPr>
        <p:spPr>
          <a:xfrm>
            <a:off x="1252179" y="937800"/>
            <a:ext cx="7504800" cy="47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scp – Copying files between computers</a:t>
            </a:r>
            <a:endParaRPr b="0" i="0" sz="1100" u="none" cap="none" strike="noStrike">
              <a:solidFill>
                <a:srgbClr val="000000"/>
              </a:solidFill>
              <a:latin typeface="Arial"/>
              <a:ea typeface="Arial"/>
              <a:cs typeface="Arial"/>
              <a:sym typeface="Arial"/>
            </a:endParaRPr>
          </a:p>
        </p:txBody>
      </p:sp>
      <p:sp>
        <p:nvSpPr>
          <p:cNvPr id="1160" name="Google Shape;1160;p119"/>
          <p:cNvSpPr txBox="1"/>
          <p:nvPr/>
        </p:nvSpPr>
        <p:spPr>
          <a:xfrm>
            <a:off x="1240302" y="1497500"/>
            <a:ext cx="7654200" cy="3594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EXAMPLES (Using a computer called </a:t>
            </a:r>
            <a:r>
              <a:rPr b="1" i="0" lang="en" sz="1400" u="none" cap="none" strike="noStrike">
                <a:solidFill>
                  <a:schemeClr val="dk1"/>
                </a:solidFill>
                <a:latin typeface="Arial"/>
                <a:ea typeface="Arial"/>
                <a:cs typeface="Arial"/>
                <a:sym typeface="Arial"/>
              </a:rPr>
              <a:t>raijin.nci.org.au</a:t>
            </a:r>
            <a:r>
              <a:rPr b="0" i="0" lang="en" sz="1400" u="none" cap="none" strike="noStrike">
                <a:solidFill>
                  <a:schemeClr val="dk1"/>
                </a:solidFill>
                <a:latin typeface="Arial"/>
                <a:ea typeface="Arial"/>
                <a:cs typeface="Arial"/>
                <a:sym typeface="Arial"/>
              </a:rPr>
              <a:t> with a user called </a:t>
            </a:r>
            <a:r>
              <a:rPr b="1" i="0" lang="en" sz="1400" u="none" cap="none" strike="noStrike">
                <a:solidFill>
                  <a:schemeClr val="dk1"/>
                </a:solidFill>
                <a:latin typeface="Arial"/>
                <a:ea typeface="Arial"/>
                <a:cs typeface="Arial"/>
                <a:sym typeface="Arial"/>
              </a:rPr>
              <a:t>vader</a:t>
            </a:r>
            <a:r>
              <a:rPr b="0" i="0" lang="en" sz="14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Other interesting options (‘man cp’)</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-i </a:t>
            </a:r>
            <a:r>
              <a:rPr b="0" i="0" lang="en" sz="1400" u="none" cap="none" strike="noStrike">
                <a:solidFill>
                  <a:schemeClr val="dk1"/>
                </a:solidFill>
                <a:latin typeface="Arial"/>
                <a:ea typeface="Arial"/>
                <a:cs typeface="Arial"/>
                <a:sym typeface="Arial"/>
              </a:rPr>
              <a:t>&lt;identity_file&gt; use a predefined crypto-key file, removing the need to use a password. Use with caution!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-r </a:t>
            </a:r>
            <a:r>
              <a:rPr b="0" i="0" lang="en" sz="1400" u="none" cap="none" strike="noStrike">
                <a:solidFill>
                  <a:schemeClr val="dk1"/>
                </a:solidFill>
                <a:latin typeface="Arial"/>
                <a:ea typeface="Arial"/>
                <a:cs typeface="Arial"/>
                <a:sym typeface="Arial"/>
              </a:rPr>
              <a:t>copy directories recursively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aphicFrame>
        <p:nvGraphicFramePr>
          <p:cNvPr id="1161" name="Google Shape;1161;p119"/>
          <p:cNvGraphicFramePr/>
          <p:nvPr/>
        </p:nvGraphicFramePr>
        <p:xfrm>
          <a:off x="1252168" y="1784139"/>
          <a:ext cx="3000000" cy="3000000"/>
        </p:xfrm>
        <a:graphic>
          <a:graphicData uri="http://schemas.openxmlformats.org/drawingml/2006/table">
            <a:tbl>
              <a:tblPr bandRow="1" firstRow="1">
                <a:noFill/>
                <a:tableStyleId>{6DB6899D-0C58-4D6F-840C-FA0A91D07F2F}</a:tableStyleId>
              </a:tblPr>
              <a:tblGrid>
                <a:gridCol w="4953000"/>
              </a:tblGrid>
              <a:tr h="278125">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t>COPYING TWO FILES TO RAIJIN</a:t>
                      </a:r>
                      <a:endParaRPr sz="1100" u="none" cap="none" strike="noStrike"/>
                    </a:p>
                  </a:txBody>
                  <a:tcPr marT="34300" marB="34300" marR="68600" marL="68600"/>
                </a:tc>
              </a:tr>
              <a:tr h="278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scp mfile.c myfile.h </a:t>
                      </a:r>
                      <a:r>
                        <a:rPr lang="en" sz="1400" u="sng" cap="none" strike="noStrike">
                          <a:solidFill>
                            <a:schemeClr val="hlink"/>
                          </a:solidFill>
                          <a:hlinkClick r:id="rId3"/>
                        </a:rPr>
                        <a:t>vader@raijin.nci.org.au</a:t>
                      </a:r>
                      <a:r>
                        <a:rPr lang="en" sz="1400" u="none" cap="none" strike="noStrike"/>
                        <a:t>:</a:t>
                      </a:r>
                      <a:endParaRPr sz="1100" u="none" cap="none" strike="noStrike"/>
                    </a:p>
                  </a:txBody>
                  <a:tcPr marT="34300" marB="34300" marR="68600" marL="68600"/>
                </a:tc>
              </a:tr>
            </a:tbl>
          </a:graphicData>
        </a:graphic>
      </p:graphicFrame>
      <p:graphicFrame>
        <p:nvGraphicFramePr>
          <p:cNvPr id="1162" name="Google Shape;1162;p119"/>
          <p:cNvGraphicFramePr/>
          <p:nvPr/>
        </p:nvGraphicFramePr>
        <p:xfrm>
          <a:off x="1252168" y="2452116"/>
          <a:ext cx="3000000" cy="3000000"/>
        </p:xfrm>
        <a:graphic>
          <a:graphicData uri="http://schemas.openxmlformats.org/drawingml/2006/table">
            <a:tbl>
              <a:tblPr bandRow="1" firstRow="1">
                <a:noFill/>
                <a:tableStyleId>{6DB6899D-0C58-4D6F-840C-FA0A91D07F2F}</a:tableStyleId>
              </a:tblPr>
              <a:tblGrid>
                <a:gridCol w="4953000"/>
              </a:tblGrid>
              <a:tr h="278125">
                <a:tc>
                  <a:txBody>
                    <a:bodyPr/>
                    <a:lstStyle/>
                    <a:p>
                      <a:pPr indent="0" lvl="0" marL="0" marR="0" rtl="0" algn="l">
                        <a:lnSpc>
                          <a:spcPct val="100000"/>
                        </a:lnSpc>
                        <a:spcBef>
                          <a:spcPts val="0"/>
                        </a:spcBef>
                        <a:spcAft>
                          <a:spcPts val="0"/>
                        </a:spcAft>
                        <a:buClr>
                          <a:schemeClr val="dk1"/>
                        </a:buClr>
                        <a:buSzPts val="1400"/>
                        <a:buFont typeface="Arial"/>
                        <a:buNone/>
                      </a:pPr>
                      <a:r>
                        <a:rPr i="1" lang="en" sz="1400" u="none" cap="none" strike="noStrike"/>
                        <a:t>COPYING FROM RAIJIN WITH A WILDCARD</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68600" marL="68600"/>
                </a:tc>
              </a:tr>
              <a:tr h="278125">
                <a:tc>
                  <a:txBody>
                    <a:bodyPr/>
                    <a:lstStyle/>
                    <a:p>
                      <a:pPr indent="0" lvl="0" marL="0" marR="0" rtl="0" algn="l">
                        <a:lnSpc>
                          <a:spcPct val="100000"/>
                        </a:lnSpc>
                        <a:spcBef>
                          <a:spcPts val="0"/>
                        </a:spcBef>
                        <a:spcAft>
                          <a:spcPts val="0"/>
                        </a:spcAft>
                        <a:buClr>
                          <a:schemeClr val="dk1"/>
                        </a:buClr>
                        <a:buSzPts val="1400"/>
                        <a:buFont typeface="Arial"/>
                        <a:buNone/>
                      </a:pPr>
                      <a:r>
                        <a:rPr lang="en" sz="1400" u="none" cap="none" strike="noStrike"/>
                        <a:t>scp </a:t>
                      </a:r>
                      <a:r>
                        <a:rPr lang="en" sz="1400" u="sng" cap="none" strike="noStrike">
                          <a:solidFill>
                            <a:schemeClr val="hlink"/>
                          </a:solidFill>
                          <a:hlinkClick r:id="rId4"/>
                        </a:rPr>
                        <a:t>vader@raijin.nci.org.au:mydata/*.dat</a:t>
                      </a:r>
                      <a:r>
                        <a:rPr lang="en" sz="1400" u="none" cap="none" strike="noStrike"/>
                        <a:t> /home/user</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68600" marL="68600"/>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20"/>
          <p:cNvSpPr txBox="1"/>
          <p:nvPr/>
        </p:nvSpPr>
        <p:spPr>
          <a:xfrm>
            <a:off x="2573773" y="937799"/>
            <a:ext cx="5432400" cy="312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dos2unix and unix2dos</a:t>
            </a:r>
            <a:endParaRPr b="0" i="0" sz="1100" u="none" cap="none" strike="noStrike">
              <a:solidFill>
                <a:srgbClr val="000000"/>
              </a:solidFill>
              <a:latin typeface="Arial"/>
              <a:ea typeface="Arial"/>
              <a:cs typeface="Arial"/>
              <a:sym typeface="Arial"/>
            </a:endParaRPr>
          </a:p>
        </p:txBody>
      </p:sp>
      <p:pic>
        <p:nvPicPr>
          <p:cNvPr id="1168" name="Google Shape;1168;p120"/>
          <p:cNvPicPr preferRelativeResize="0"/>
          <p:nvPr/>
        </p:nvPicPr>
        <p:blipFill rotWithShape="1">
          <a:blip r:embed="rId3">
            <a:alphaModFix/>
          </a:blip>
          <a:srcRect b="0" l="0" r="0" t="0"/>
          <a:stretch/>
        </p:blipFill>
        <p:spPr>
          <a:xfrm>
            <a:off x="2465766" y="1376377"/>
            <a:ext cx="3914775" cy="1162050"/>
          </a:xfrm>
          <a:prstGeom prst="rect">
            <a:avLst/>
          </a:prstGeom>
          <a:noFill/>
          <a:ln>
            <a:noFill/>
          </a:ln>
        </p:spPr>
      </p:pic>
      <p:sp>
        <p:nvSpPr>
          <p:cNvPr id="1169" name="Google Shape;1169;p120"/>
          <p:cNvSpPr txBox="1"/>
          <p:nvPr/>
        </p:nvSpPr>
        <p:spPr>
          <a:xfrm>
            <a:off x="650199" y="2747925"/>
            <a:ext cx="8424600" cy="1979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 Windows (DOS), text files have every line terminated with two characters –CARRIAGE RETURN  and LINEFEED =&gt; </a:t>
            </a:r>
            <a:r>
              <a:rPr b="1" i="0" lang="en"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Using the C computer language syntax, this maps to</a:t>
            </a:r>
            <a:r>
              <a:rPr b="1" i="0" lang="en" sz="1400" u="none" cap="none" strike="noStrike">
                <a:solidFill>
                  <a:schemeClr val="dk1"/>
                </a:solidFill>
                <a:latin typeface="Arial"/>
                <a:ea typeface="Arial"/>
                <a:cs typeface="Arial"/>
                <a:sym typeface="Arial"/>
              </a:rPr>
              <a:t> \r\n</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 Unix and Mac, text files have every line terminated with </a:t>
            </a:r>
            <a:r>
              <a:rPr b="1" i="0" lang="en" sz="1400" u="none" cap="none" strike="noStrike">
                <a:solidFill>
                  <a:schemeClr val="dk1"/>
                </a:solidFill>
                <a:latin typeface="Arial"/>
                <a:ea typeface="Arial"/>
                <a:cs typeface="Arial"/>
                <a:sym typeface="Arial"/>
              </a:rPr>
              <a:t>\n</a:t>
            </a:r>
            <a:r>
              <a:rPr b="0" i="0" lang="en" sz="1400" u="none" cap="none" strike="noStrike">
                <a:solidFill>
                  <a:schemeClr val="dk1"/>
                </a:solidFill>
                <a:latin typeface="Arial"/>
                <a:ea typeface="Arial"/>
                <a:cs typeface="Arial"/>
                <a:sym typeface="Arial"/>
              </a:rPr>
              <a:t> only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When viewing  a DOS file in Unix, you may see a </a:t>
            </a:r>
            <a:r>
              <a:rPr b="1" i="0" lang="en" sz="1400" u="none" cap="none" strike="noStrike">
                <a:solidFill>
                  <a:schemeClr val="dk1"/>
                </a:solidFill>
                <a:latin typeface="Arial"/>
                <a:ea typeface="Arial"/>
                <a:cs typeface="Arial"/>
                <a:sym typeface="Arial"/>
              </a:rPr>
              <a:t>^M</a:t>
            </a:r>
            <a:r>
              <a:rPr b="0" i="0" lang="en" sz="1400" u="none" cap="none" strike="noStrike">
                <a:solidFill>
                  <a:schemeClr val="dk1"/>
                </a:solidFill>
                <a:latin typeface="Arial"/>
                <a:ea typeface="Arial"/>
                <a:cs typeface="Arial"/>
                <a:sym typeface="Arial"/>
              </a:rPr>
              <a:t> at the end of every line.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Or worst, the character may appear invisible and cause errors later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Two tools exist to convert text files between the two Operating systems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dos2unix &lt;filename&gt;</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unix2dos &lt;filename&gt;</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21"/>
          <p:cNvSpPr txBox="1"/>
          <p:nvPr/>
        </p:nvSpPr>
        <p:spPr>
          <a:xfrm>
            <a:off x="720830" y="988626"/>
            <a:ext cx="51660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Making files easier to move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descr="Image result for clipart computer terminal" id="1175" name="Google Shape;1175;p121"/>
          <p:cNvSpPr/>
          <p:nvPr/>
        </p:nvSpPr>
        <p:spPr>
          <a:xfrm>
            <a:off x="857250"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Image result for clipart computer terminal" id="1176" name="Google Shape;1176;p121"/>
          <p:cNvSpPr/>
          <p:nvPr/>
        </p:nvSpPr>
        <p:spPr>
          <a:xfrm>
            <a:off x="971550" y="5954"/>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77" name="Google Shape;1177;p121">
            <a:hlinkClick r:id="rId3"/>
          </p:cNvPr>
          <p:cNvSpPr/>
          <p:nvPr/>
        </p:nvSpPr>
        <p:spPr>
          <a:xfrm>
            <a:off x="888206" y="-10167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78" name="Google Shape;1178;p121">
            <a:hlinkClick r:id="rId4"/>
          </p:cNvPr>
          <p:cNvSpPr/>
          <p:nvPr/>
        </p:nvSpPr>
        <p:spPr>
          <a:xfrm>
            <a:off x="1002506" y="-9024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179" name="Google Shape;1179;p121">
            <a:hlinkClick r:id="rId5"/>
          </p:cNvPr>
          <p:cNvSpPr/>
          <p:nvPr/>
        </p:nvSpPr>
        <p:spPr>
          <a:xfrm>
            <a:off x="895154" y="-1100658"/>
            <a:ext cx="2807400" cy="280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80" name="Google Shape;1180;p121"/>
          <p:cNvPicPr preferRelativeResize="0"/>
          <p:nvPr/>
        </p:nvPicPr>
        <p:blipFill rotWithShape="1">
          <a:blip r:embed="rId6">
            <a:alphaModFix/>
          </a:blip>
          <a:srcRect b="0" l="0" r="0" t="0"/>
          <a:stretch/>
        </p:blipFill>
        <p:spPr>
          <a:xfrm>
            <a:off x="5205249" y="927728"/>
            <a:ext cx="3825375" cy="2224950"/>
          </a:xfrm>
          <a:prstGeom prst="rect">
            <a:avLst/>
          </a:prstGeom>
          <a:noFill/>
          <a:ln>
            <a:noFill/>
          </a:ln>
        </p:spPr>
      </p:pic>
      <p:sp>
        <p:nvSpPr>
          <p:cNvPr id="1181" name="Google Shape;1181;p121"/>
          <p:cNvSpPr txBox="1"/>
          <p:nvPr/>
        </p:nvSpPr>
        <p:spPr>
          <a:xfrm>
            <a:off x="857250" y="1864915"/>
            <a:ext cx="6360900" cy="3393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COMPRESSING FILES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Lossless compression of files is useful:</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When transmitting files across the internet</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Saving space in your file system (NCI have quotas)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There are many tools to compress files. One of the most common is </a:t>
            </a:r>
            <a:r>
              <a:rPr b="1" i="0" lang="en" sz="1400" u="none" cap="none" strike="noStrike">
                <a:solidFill>
                  <a:schemeClr val="dk1"/>
                </a:solidFill>
                <a:latin typeface="Arial"/>
                <a:ea typeface="Arial"/>
                <a:cs typeface="Arial"/>
                <a:sym typeface="Arial"/>
              </a:rPr>
              <a:t>gzip</a:t>
            </a:r>
            <a:r>
              <a:rPr b="0" i="0" lang="en" sz="14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compress a file: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gzip myfile.txt</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Produces a file called myfile.txt.gz (and removes myfile.txt)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get the file back: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gunzip myfile.txt.gz</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Produces a file called myfile.txt (and removes myfile.txt.gz)</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22"/>
          <p:cNvSpPr txBox="1"/>
          <p:nvPr/>
        </p:nvSpPr>
        <p:spPr>
          <a:xfrm>
            <a:off x="1547664" y="784807"/>
            <a:ext cx="51660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Creating and extracting archives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descr="Image result for clipart computer terminal" id="1187" name="Google Shape;1187;p122"/>
          <p:cNvSpPr/>
          <p:nvPr/>
        </p:nvSpPr>
        <p:spPr>
          <a:xfrm>
            <a:off x="857250"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Image result for clipart computer terminal" id="1188" name="Google Shape;1188;p122"/>
          <p:cNvSpPr/>
          <p:nvPr/>
        </p:nvSpPr>
        <p:spPr>
          <a:xfrm>
            <a:off x="971550" y="5954"/>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89" name="Google Shape;1189;p122">
            <a:hlinkClick r:id="rId3"/>
          </p:cNvPr>
          <p:cNvSpPr/>
          <p:nvPr/>
        </p:nvSpPr>
        <p:spPr>
          <a:xfrm>
            <a:off x="888206" y="-10167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190" name="Google Shape;1190;p122">
            <a:hlinkClick r:id="rId4"/>
          </p:cNvPr>
          <p:cNvSpPr/>
          <p:nvPr/>
        </p:nvSpPr>
        <p:spPr>
          <a:xfrm>
            <a:off x="1002506" y="-902494"/>
            <a:ext cx="2143200" cy="212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191" name="Google Shape;1191;p122">
            <a:hlinkClick r:id="rId5"/>
          </p:cNvPr>
          <p:cNvSpPr/>
          <p:nvPr/>
        </p:nvSpPr>
        <p:spPr>
          <a:xfrm>
            <a:off x="895154" y="-1100658"/>
            <a:ext cx="2807400" cy="280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2" name="Google Shape;1192;p122"/>
          <p:cNvSpPr txBox="1"/>
          <p:nvPr/>
        </p:nvSpPr>
        <p:spPr>
          <a:xfrm>
            <a:off x="857250" y="1303064"/>
            <a:ext cx="6360900" cy="443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Archiving files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It is often useful to combine a large number of files into one big file</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When transmitting files across the internet</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Quicker access on tape archive systems</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Your file system may have limits on the number of files you can have (NCI have quotas on this – the inode quota)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There are many tools to archive files. One of the most common is </a:t>
            </a:r>
            <a:r>
              <a:rPr b="1" i="0" lang="en" sz="1400" u="none" cap="none" strike="noStrike">
                <a:solidFill>
                  <a:schemeClr val="dk1"/>
                </a:solidFill>
                <a:latin typeface="Arial"/>
                <a:ea typeface="Arial"/>
                <a:cs typeface="Arial"/>
                <a:sym typeface="Arial"/>
              </a:rPr>
              <a:t>tar</a:t>
            </a:r>
            <a:r>
              <a:rPr b="0" i="0" lang="en" sz="14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create an archive: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tar –cf archive.file.name.tar &lt;list of files&gt;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Produces a file called </a:t>
            </a:r>
            <a:r>
              <a:rPr b="1" i="0" lang="en" sz="1400" u="none" cap="none" strike="noStrike">
                <a:solidFill>
                  <a:schemeClr val="dk1"/>
                </a:solidFill>
                <a:latin typeface="Arial"/>
                <a:ea typeface="Arial"/>
                <a:cs typeface="Arial"/>
                <a:sym typeface="Arial"/>
              </a:rPr>
              <a:t>archive.file.name.tar</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extract the archive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tar -xf archive.file.name.tar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Extracts all the files in the archive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Once an archive is created, it is a good idea to compress it as well.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This can be done automatically with tar by adding the –z flag. i.e</a:t>
            </a:r>
            <a:r>
              <a:rPr b="1" i="0" lang="en" sz="1400" u="none" cap="none" strike="noStrike">
                <a:solidFill>
                  <a:schemeClr val="dk1"/>
                </a:solidFill>
                <a:latin typeface="Arial"/>
                <a:ea typeface="Arial"/>
                <a:cs typeface="Arial"/>
                <a:sym typeface="Arial"/>
              </a:rPr>
              <a:t>. tar –cfz </a:t>
            </a:r>
            <a:r>
              <a:rPr b="0" i="0" lang="en" sz="14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1193" name="Google Shape;1193;p122"/>
          <p:cNvPicPr preferRelativeResize="0"/>
          <p:nvPr/>
        </p:nvPicPr>
        <p:blipFill rotWithShape="1">
          <a:blip r:embed="rId6">
            <a:alphaModFix/>
          </a:blip>
          <a:srcRect b="0" l="0" r="0" t="0"/>
          <a:stretch/>
        </p:blipFill>
        <p:spPr>
          <a:xfrm>
            <a:off x="6761258" y="1052643"/>
            <a:ext cx="1308386" cy="130838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23"/>
          <p:cNvSpPr/>
          <p:nvPr/>
        </p:nvSpPr>
        <p:spPr>
          <a:xfrm>
            <a:off x="3575757" y="688708"/>
            <a:ext cx="1622100" cy="43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74256"/>
                </a:solidFill>
                <a:latin typeface="Arimo"/>
                <a:ea typeface="Arimo"/>
                <a:cs typeface="Arimo"/>
                <a:sym typeface="Arimo"/>
              </a:rPr>
              <a:t>Exercise</a:t>
            </a:r>
            <a:endParaRPr b="0" i="0" sz="2800" u="none" cap="none" strike="noStrike">
              <a:solidFill>
                <a:schemeClr val="dk1"/>
              </a:solidFill>
              <a:latin typeface="Arial"/>
              <a:ea typeface="Arial"/>
              <a:cs typeface="Arial"/>
              <a:sym typeface="Arial"/>
            </a:endParaRPr>
          </a:p>
        </p:txBody>
      </p:sp>
      <p:sp>
        <p:nvSpPr>
          <p:cNvPr id="1199" name="Google Shape;1199;p123"/>
          <p:cNvSpPr txBox="1"/>
          <p:nvPr/>
        </p:nvSpPr>
        <p:spPr>
          <a:xfrm>
            <a:off x="522075" y="1164600"/>
            <a:ext cx="7351800" cy="1012500"/>
          </a:xfrm>
          <a:prstGeom prst="rect">
            <a:avLst/>
          </a:prstGeom>
          <a:noFill/>
          <a:ln cap="flat" cmpd="sng" w="9525">
            <a:solidFill>
              <a:srgbClr val="000000"/>
            </a:solidFill>
            <a:prstDash val="solid"/>
            <a:round/>
            <a:headEnd len="sm" w="sm" type="none"/>
            <a:tailEnd len="sm" w="sm" type="none"/>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 want to copy some data from another machine to your home directory.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 know the file is called </a:t>
            </a:r>
            <a:r>
              <a:rPr b="1" i="0" lang="en" sz="1400" u="none" cap="none" strike="noStrike">
                <a:solidFill>
                  <a:schemeClr val="dk1"/>
                </a:solidFill>
                <a:latin typeface="Arial"/>
                <a:ea typeface="Arial"/>
                <a:cs typeface="Arial"/>
                <a:sym typeface="Arial"/>
              </a:rPr>
              <a:t>whatami.tar.gz </a:t>
            </a:r>
            <a:r>
              <a:rPr b="0" i="0" lang="en" sz="1400" u="none" cap="none" strike="noStrike">
                <a:solidFill>
                  <a:schemeClr val="dk1"/>
                </a:solidFill>
                <a:latin typeface="Arial"/>
                <a:ea typeface="Arial"/>
                <a:cs typeface="Arial"/>
                <a:sym typeface="Arial"/>
              </a:rPr>
              <a:t>and it lives in </a:t>
            </a:r>
            <a:r>
              <a:rPr b="1" i="0" lang="en" sz="1400" u="none" cap="none" strike="noStrike">
                <a:solidFill>
                  <a:schemeClr val="dk1"/>
                </a:solidFill>
                <a:latin typeface="Arial"/>
                <a:ea typeface="Arial"/>
                <a:cs typeface="Arial"/>
                <a:sym typeface="Arial"/>
              </a:rPr>
              <a:t>/tmp</a:t>
            </a:r>
            <a:r>
              <a:rPr b="0" i="0" lang="en" sz="1400" u="none" cap="none" strike="noStrike">
                <a:solidFill>
                  <a:schemeClr val="dk1"/>
                </a:solidFill>
                <a:latin typeface="Arial"/>
                <a:ea typeface="Arial"/>
                <a:cs typeface="Arial"/>
                <a:sym typeface="Arial"/>
              </a:rPr>
              <a:t> of a machine called </a:t>
            </a:r>
            <a:r>
              <a:rPr b="1" i="0" lang="en" sz="1400" u="none" cap="none" strike="noStrike">
                <a:solidFill>
                  <a:schemeClr val="dk1"/>
                </a:solidFill>
                <a:latin typeface="Arial"/>
                <a:ea typeface="Arial"/>
                <a:cs typeface="Arial"/>
                <a:sym typeface="Arial"/>
              </a:rPr>
              <a:t>slurm0</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Use scp to fetch the file to your home on the login node. Don’t forget the “.” at the end of the line.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139700" lvl="0" marL="24130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23"/>
          <p:cNvSpPr/>
          <p:nvPr/>
        </p:nvSpPr>
        <p:spPr>
          <a:xfrm>
            <a:off x="8146506" y="2674618"/>
            <a:ext cx="398700" cy="324000"/>
          </a:xfrm>
          <a:prstGeom prst="rect">
            <a:avLst/>
          </a:prstGeom>
          <a:solidFill>
            <a:srgbClr val="FF000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01" name="Google Shape;1201;p123"/>
          <p:cNvSpPr/>
          <p:nvPr/>
        </p:nvSpPr>
        <p:spPr>
          <a:xfrm flipH="1">
            <a:off x="8167327" y="1567748"/>
            <a:ext cx="331500" cy="269400"/>
          </a:xfrm>
          <a:prstGeom prst="rect">
            <a:avLst/>
          </a:prstGeom>
          <a:solidFill>
            <a:srgbClr val="00B050"/>
          </a:solidFill>
          <a:ln cap="flat" cmpd="sng" w="19050">
            <a:solidFill>
              <a:srgbClr val="000000"/>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02" name="Google Shape;1202;p123"/>
          <p:cNvSpPr txBox="1"/>
          <p:nvPr/>
        </p:nvSpPr>
        <p:spPr>
          <a:xfrm>
            <a:off x="7873855" y="2324844"/>
            <a:ext cx="11412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Need help</a:t>
            </a:r>
            <a:endParaRPr b="0" i="0" sz="1200" u="none" cap="none" strike="noStrike">
              <a:solidFill>
                <a:srgbClr val="000000"/>
              </a:solidFill>
              <a:latin typeface="Arial"/>
              <a:ea typeface="Arial"/>
              <a:cs typeface="Arial"/>
              <a:sym typeface="Arial"/>
            </a:endParaRPr>
          </a:p>
        </p:txBody>
      </p:sp>
      <p:sp>
        <p:nvSpPr>
          <p:cNvPr id="1203" name="Google Shape;1203;p123"/>
          <p:cNvSpPr txBox="1"/>
          <p:nvPr/>
        </p:nvSpPr>
        <p:spPr>
          <a:xfrm>
            <a:off x="7873852" y="1253550"/>
            <a:ext cx="987300" cy="276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All Good</a:t>
            </a:r>
            <a:endParaRPr b="0" i="0" sz="1200" u="none" cap="none" strike="noStrike">
              <a:solidFill>
                <a:srgbClr val="000000"/>
              </a:solidFill>
              <a:latin typeface="Arial"/>
              <a:ea typeface="Arial"/>
              <a:cs typeface="Arial"/>
              <a:sym typeface="Arial"/>
            </a:endParaRPr>
          </a:p>
        </p:txBody>
      </p:sp>
      <p:sp>
        <p:nvSpPr>
          <p:cNvPr id="1204" name="Google Shape;1204;p123"/>
          <p:cNvSpPr txBox="1"/>
          <p:nvPr/>
        </p:nvSpPr>
        <p:spPr>
          <a:xfrm>
            <a:off x="522075" y="2806450"/>
            <a:ext cx="6634800" cy="391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Check that your the scp worked and you have a file called whatami.tar.gz in your directory. Now lets see what is in the archive..</a:t>
            </a:r>
            <a:endParaRPr b="0" i="0" sz="1400" u="none" cap="none" strike="noStrike">
              <a:solidFill>
                <a:schemeClr val="dk1"/>
              </a:solidFill>
              <a:latin typeface="Arial"/>
              <a:ea typeface="Arial"/>
              <a:cs typeface="Arial"/>
              <a:sym typeface="Arial"/>
            </a:endParaRPr>
          </a:p>
        </p:txBody>
      </p:sp>
      <p:sp>
        <p:nvSpPr>
          <p:cNvPr id="1205" name="Google Shape;1205;p123"/>
          <p:cNvSpPr txBox="1"/>
          <p:nvPr/>
        </p:nvSpPr>
        <p:spPr>
          <a:xfrm>
            <a:off x="522075" y="3376875"/>
            <a:ext cx="6193500" cy="5406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tar -xf whatami.tar.gz</a:t>
            </a:r>
            <a:endParaRPr b="0" i="0" sz="1400" u="none" cap="none" strike="noStrike">
              <a:solidFill>
                <a:schemeClr val="dk1"/>
              </a:solidFill>
              <a:latin typeface="Arial"/>
              <a:ea typeface="Arial"/>
              <a:cs typeface="Arial"/>
              <a:sym typeface="Arial"/>
            </a:endParaRPr>
          </a:p>
        </p:txBody>
      </p:sp>
      <p:sp>
        <p:nvSpPr>
          <p:cNvPr id="1206" name="Google Shape;1206;p123"/>
          <p:cNvSpPr txBox="1"/>
          <p:nvPr/>
        </p:nvSpPr>
        <p:spPr>
          <a:xfrm>
            <a:off x="522075" y="4088325"/>
            <a:ext cx="6264900" cy="391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Use </a:t>
            </a:r>
            <a:r>
              <a:rPr b="1" i="0" lang="en" sz="1400" u="none" cap="none" strike="noStrike">
                <a:solidFill>
                  <a:schemeClr val="dk1"/>
                </a:solidFill>
                <a:latin typeface="Arial"/>
                <a:ea typeface="Arial"/>
                <a:cs typeface="Arial"/>
                <a:sym typeface="Arial"/>
              </a:rPr>
              <a:t>ls</a:t>
            </a:r>
            <a:r>
              <a:rPr b="0" i="0" lang="en" sz="1400" u="none" cap="none" strike="noStrike">
                <a:solidFill>
                  <a:schemeClr val="dk1"/>
                </a:solidFill>
                <a:latin typeface="Arial"/>
                <a:ea typeface="Arial"/>
                <a:cs typeface="Arial"/>
                <a:sym typeface="Arial"/>
              </a:rPr>
              <a:t> and  </a:t>
            </a:r>
            <a:r>
              <a:rPr b="1" i="0" lang="en" sz="1400" u="none" cap="none" strike="noStrike">
                <a:solidFill>
                  <a:schemeClr val="dk1"/>
                </a:solidFill>
                <a:latin typeface="Arial"/>
                <a:ea typeface="Arial"/>
                <a:cs typeface="Arial"/>
                <a:sym typeface="Arial"/>
              </a:rPr>
              <a:t>cat</a:t>
            </a:r>
            <a:r>
              <a:rPr b="0" i="0" lang="en" sz="1400" u="none" cap="none" strike="noStrike">
                <a:solidFill>
                  <a:schemeClr val="dk1"/>
                </a:solidFill>
                <a:latin typeface="Arial"/>
                <a:ea typeface="Arial"/>
                <a:cs typeface="Arial"/>
                <a:sym typeface="Arial"/>
              </a:rPr>
              <a:t> to see what was produced by the file.</a:t>
            </a:r>
            <a:endParaRPr b="0" i="0" sz="1400" u="none" cap="none" strike="noStrike">
              <a:solidFill>
                <a:schemeClr val="dk1"/>
              </a:solidFill>
              <a:latin typeface="Arial"/>
              <a:ea typeface="Arial"/>
              <a:cs typeface="Arial"/>
              <a:sym typeface="Arial"/>
            </a:endParaRPr>
          </a:p>
        </p:txBody>
      </p:sp>
      <p:sp>
        <p:nvSpPr>
          <p:cNvPr id="1207" name="Google Shape;1207;p123"/>
          <p:cNvSpPr txBox="1"/>
          <p:nvPr/>
        </p:nvSpPr>
        <p:spPr>
          <a:xfrm>
            <a:off x="522075" y="2177075"/>
            <a:ext cx="6193500" cy="5406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scp slurm0:/tmp/whatami.tar.gz . </a:t>
            </a:r>
            <a:endParaRPr b="0" i="0" sz="1400" u="none" cap="none" strike="noStrike">
              <a:solidFill>
                <a:schemeClr val="dk1"/>
              </a:solidFill>
              <a:latin typeface="Arial"/>
              <a:ea typeface="Arial"/>
              <a:cs typeface="Arial"/>
              <a:sym typeface="Arial"/>
            </a:endParaRPr>
          </a:p>
        </p:txBody>
      </p:sp>
      <p:sp>
        <p:nvSpPr>
          <p:cNvPr id="1208" name="Google Shape;1208;p123"/>
          <p:cNvSpPr txBox="1"/>
          <p:nvPr/>
        </p:nvSpPr>
        <p:spPr>
          <a:xfrm>
            <a:off x="7244775" y="3277850"/>
            <a:ext cx="1899300" cy="17550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/tmp file system of every Unix server is a disk local only to that node.  I.e. the /tmp of every machine will be different.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24"/>
          <p:cNvSpPr txBox="1"/>
          <p:nvPr/>
        </p:nvSpPr>
        <p:spPr>
          <a:xfrm>
            <a:off x="1242650" y="2444700"/>
            <a:ext cx="6836100" cy="5199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CHAPTER 7 : Using resources effectively</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mo"/>
              <a:ea typeface="Arimo"/>
              <a:cs typeface="Arimo"/>
              <a:sym typeface="Arimo"/>
            </a:endParaRPr>
          </a:p>
        </p:txBody>
      </p:sp>
      <p:sp>
        <p:nvSpPr>
          <p:cNvPr descr="Image result for clipart computer terminal" id="1214" name="Google Shape;1214;p124"/>
          <p:cNvSpPr/>
          <p:nvPr/>
        </p:nvSpPr>
        <p:spPr>
          <a:xfrm>
            <a:off x="0" y="-108347"/>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Image result for clipart computer terminal" id="1215" name="Google Shape;1215;p124"/>
          <p:cNvSpPr/>
          <p:nvPr/>
        </p:nvSpPr>
        <p:spPr>
          <a:xfrm>
            <a:off x="140677" y="5953"/>
            <a:ext cx="281400" cy="228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216" name="Google Shape;1216;p124">
            <a:hlinkClick r:id="rId3"/>
          </p:cNvPr>
          <p:cNvSpPr/>
          <p:nvPr/>
        </p:nvSpPr>
        <p:spPr>
          <a:xfrm>
            <a:off x="38100" y="-10167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SEhUUEhIUFhUUFBUUFxcVFBUZGBUWFRcWFxQUFRcYKCggGRolHBUVITEhJSksLi8uFx8zODMsNygtLiwBCgoKBgUGDg8FGisZExkrKysrKysrKysrKysrKysrKysrKysrKysrKysrKysrKysrKysrKysrKysrKysrKysrK//AABEIAN8A4gMBIgACEQEDEQH/xAAcAAEAAgMBAQEAAAAAAAAAAAAABgcDBAUCAQj/xABTEAABBAACBAcIDAsHAwUAAAABAAIDBAURBhIhMRMyQVFhcbEHFHJzgZGhwRYiMzVCQ1J0g7LC0RUXIyVEYoKSk6LDNFNUhKOz0iRjtEVVlMTx/8QAFAEBAAAAAAAAAAAAAAAAAAAAAP/EABQRAQAAAAAAAAAAAAAAAAAAAAD/2gAMAwEAAhEDEQA/AN6/TZiFu660XyMgsmvFGXuEbGsYwkhgyGsS47SuC+PCwSGMsODSWl0AtFmY2EBzNh8i3b05bVxaRpyPfdvIjk4rFO8HqtigijYA1rI2AAdDR6UFcNmw9u6TEGeW+F6biNHkxLEGdc9sfWapvNpXSa4tdahzacj7bPIjeCRszWM6W4ed9ut5Xt9aCItxet8HHLjeuz/zYtlmMsHF0gn8s0B7WqSeyTDj+lU/LJF614diuFu3zYeet9c9qDjx4rIeLj8h6zVPqW1Hidv4OMg9cdc9i23R4S/eMOd/8Yr5+B8Kd8TQ8gg9SDw3FsR+DikB668R7CsjcXxXkvVHddb7nrydGMLd8RU8hb6insOw47oYx4Mjh2OQZxjmLjdNRd1wSjsevo0jxgcmHO/YsN+2VrHQmidzXDwZ5B9pefYLU5H2B1WpvvQbw0qxcb61A9Usze0FexpliY30KrvBtOHaxc86EQ/Bs3G9VuX718GhQHFvXx/mC76wKDpt05xAcbC2HwbjD9ZoXtndAtfCwmX9mxXPrXJGh8g3Yld8piPa1fDopZ+DiljywwH1IO3+MWQb8Kt+R0B+0sjO6ZC33ercgb8t0Je0dfB6x9Cjx0auji4n+9UjPY4J+AcQG7EIT4VTLsegsbBdIqtsa1axFL0NcMx1t3jyhdRUhiGg9qU6xmqCTkkZBJHIP22OzXVwYY3TZl31Bba3cybX1yByCXfn4WaC2kXC0U0lZeY88G+KWJ2pNDJlrxu3jdsLSNoI3hd1AREQEREBERAREQUHiJ/N2Jnnt3PTPkpfpPI4VGMY4tM769bWByLWzvZG5wPPk4qH3/ey9027PpsqXaWbK8B5rdE/68aCwqGEwwxtijiY1jAGtAaNgCymjGd8bP3GrYRBqHDITvhi/ht+5Y3YLXO+vD/DZ9y30Qct2jlQ76sB+iZ9ywv0SonfSrH6GP7l2kQR52g2Gnfh9X+Cz7ljdoBhh/QK38Jo7FJUQRf8XeGf4GEdQI7Cvh7neG/4UDqklHY5SlEETd3OMOPxDx4Nm0Ox68/i3ocjJx1XLf8AzUuRBED3OKXIbQ6rlr/mvn4uavJLcH+cn9ZUwRBEPxewclm8P80/1p7AY+S5eH+Y+8KXoghVrQeVrS6tiFkSDa0Tlkkbj8l7dUHI84Oa1cCxMzxnXbqSxPdFNHnnqSs2OA5wdhB5QQp+q9yyxa+BsBipvI53ETAu68mtHkCD3ol7XF7o+XUqvPW10rexT9V9ox79WfmEH+7IrBQEREBERAREQEREFA2/eu3025vTbUv0xH/Ss6LFM+aeNQ2wfzTP02pPTcCmmmf9j6pK580saCzUREBERAREQEREBERAREQEREBERAVfP99r3iKX9dWCq+f77XvEUv66Box79WfmEH+69WCq/wBF/fmz8xg/3ZFYCAiIgIiICIiAiIg/Pcm3CJOm2f8Azgpxpr/Yn9BiPmkYoOfeh3zr/wC6FOdNv7BN0NYfM9qCywi8sOwdQXpAREQEREBERAREQEREBERAREQFXz/fa94il/XVgqvn++17xFL+ug9aLe/Nr5lX/wByRT9QDRT34t/M6315VP0BERAREQEREBERB+fD7zn5yP8AzQpxpt732PF5+YhQc+85+cN/8xqnOmvvfZ8Q4+bJBY1Y+0b4I7FkWCifybPAb2BZ0BERAREQEREBERAREQEREBERAVfP99r3iKX9dWCq+f77XvEUv66D3oj773eirUHndKVPlAdDffbEOivT/qqfICIiAiIgIiICIiD8+OH5lPjgfNbaVOdNPe6182k+qoP/AOiP6HE+ayCpzpdtw6180lP+mUFgYYc4YvFs+qFsrTwY514fFR/VC3EBERAREQEREBERAREQEREBERAVfP8Afa94il/XVgqvne+17xNIeXKf70HrQofnXET/ANmkP5ZD61P1AtBvfPEj+rTH+m4+tT1AREQEREBERAREQUDEzPA5fFzHzSOPqVhd7tnq6juLNBqnqezI9qg+KRtpR2sPskxh3D97yOBEcscubmND9wcCS0jPkUs0MxFtilXe1wcRDG12R4r2tAc08xzCDu9z7GeFrivKQLNUCGVh2EhuyOVo5WvaAcx0jkUrUAxTAobBD3tcJGjJssb3RyNHMHsIOXRuWq7R3PjXL7uu3KOwhBZK8lwG8hVodFYPhS2neFcsf8l59jFIcYE+HZlPa9BZTrLBve0dbgsEmLQN408Q65GD1quH4BhY40VU+G9p+sV47xwhnwMPHWIPWgns+ldFnHu1W9c8Q9a1H6e4aN+IVvJKw9iiIxLCmbpKLeow+pfRpThjd1mqOot9SCUnuhYdyW2nwWSO+q0rE7ujUeR8zvBq2D9lRv2bYcN1qLyZ+oIdO6PJOT4Mch7AgkX4xKx4sN13VTm9YC+HT1p4tG876DV+sQo37PKh3d8O8GtOfsr6dNoeSC67qqTfcg7505lPFwq4et1dva9efZlbPFwqQeHZrj6pco/BpoJHuZFRvvewBzmivk4NdnquIcRkDkdvQttuOWTuwm/5Wwt7XoOk7SrETuw6AeFdJ9DY1H4O6ViMozhw0OGZAcxlmRpyJBycGtB2grfdid48XCLP7Utdv2lwsHi0jghbDDBAyNmtqh/Bl2TnF212tv8AbcyDf9m+LmWKOSrFX4Z5Yx0sE2WsGudltfnuaV2MGw+SMyyzyCSed+vI5rS1oDRqxsY0kkNA6d5JUefg+kE8sElltd4gkMjWGRjBrFjmbSxue5xXebh+MO+Jos65pXdjUGbQI/nHFOh1Qf6IPrU9UY0L0clqmxNYkY+ey9rn8GCI2tjaGMa3W2nYNp6VJ0BERAREQEREBERBHcT0nw0h0c9qoRnk5skkZGY5CCoRJhWjoe98V5kBecz3vdMY6g1pyA6FBdFIRRiisuibLVm9rOHRtc6BwcWiVpIz1d2YVs16ldzWuZFCWuAc0tYzIg7QQQEEf70wD4WJvd14hMewry6to38K3rdd20exylAqR/3bP3G/cvQrs+Q390IImWaLDe+F3hSWH9pKyMsaLjcyufoZneoqVCMfJHmC+Sua0FziA1oJJOQAA3koITiX4EsTU4KcEOb7I4TKtIzNjY5HBus9oBBcGjLPapfPopTYM21IB9G1RuXDn4jnOXGJrCHUhtGTmnNtmQDeHZABvI0n5WzqN0ofqhs9Wy2RuxwjhfIwkfCZI3Y5p3jl5wEG63Bq43V4R9G37llbQiG6KMfsN+5c0aQE7qdw/Q5fWIXx2Oy8mH2j/BH1nhB2GwNG5jR1NC9gZblw24zYO7Dpx4UtYdjyvZxG2d1EftWYx9UFB2s0zXC79vndTrjrtu9Ua9CW+fiqjeuWV3Y0INTSjHm4fZqWS1zi50kDmsIzfE9ufKQNjxHln8o867I7oUh2twq6Qdx/Ibf51oVMLlfMZrfAuyiMTGMa4tAec5S7XzzJ1WDyLwcBfAdalLwY3mB+b4D4Ld8R8E5bdyCSYBpxBYk4CRslaxyQzgNc8c8bgS1/kOalCqm/bgnAgxGDgXEjVLznGXchhsDLJ2e7PVd0Lcp4pdw7IHXvVB5bULefP49o8jutBZSLm4Fj1e5HwlaVr27iBscw8rXtO1rugrpICIiAiIgIiICIiAiIgpnQljXUuDcAQJJ43tPRI4Frh1LHg9p2GTCvK4mnM78g8/EPJ9xefknPYV3dNMP7wt9+MGVa05rLI5I5j7WOfqdsa7pyKYjRjsROilbrMeMiOwg8h6UEgRQ7RXFHwSChacXOAJrSn46MfAJ/vGjzgKYoCjlk9/SmIf2WF2UxG6eVu3gQeVjTkXc59rzr5ptiE0ccUVdvt7Ehj19cN1Ghpc8tJ+FqggHkK1KuKTQxtjiq1mMYMmh1sDIdOTTt6UEuAX1RD2R2eUUG/wCae77IWGXSeYfpOHN63Pd9oIJqigB0skz24lhw6GxOJ9Mi9jSJ5/8AUofo62faSgniKAOxp3/uNg+LpfdGV4GIl36ZiZ8Go5v9JBYSKAh5PxmLP/YLfsheX1db4nFXfSyN7HhBYGS+Kv24VzUL7vDtH7UqHAw7fhDz4c8J7XlBObXBuaWycG5pGRa8tII6QVHZYW1ttS5Cxo297zygxHoY7PWi8mY6Fy49GxyYPXHhSQ+rNbAwSYcXDqQ65R6mFBrR4jVnsa0M4o4gMvbMexzJeYO1TqTNPMcndSmeE6dOic2DE2CCQkNZO3M15j4R9zcfku86jUGBWHzQOlgqRsil4Q8G9znOyY5obkWNG9wO/kUstVmSMLJGtexwyc1wBBHMQUExa4EZg5g7QRyr6qwq1reHHOg7hq/LTldxRy97SHa0/quzHUpjozpZXugiNxZKzZJBINWWM9LTvH6wzCDvIiICIiAiIgIiINbEqLJ4nwytDo5GljmnlBVWYUJK00lCckvhGcLz8fX3Mf4TeK5W4on3QtHXWYmzV8haqkyQn5Y+Mgd+q8DLryQRfHcIZaj1HEtcCHRyN40bxxXtKyaKY66XWr2QG2octcckrPgzR87Ty8xTB8RbYhbKzMB29p3scNjmOHIQcwtTH8KdLqywODLMObon8h54387HbigkeI4ZDYAE0TJA06wDxmAcssx5Fpt0Ypj9Dr/wmesJo1jgtxZ6pZKw6k0R3xvG8dIO8HlC6xQaDMDrDdVgHVDH9yzsoRDdFGOqNg9SzGVo3ub5wsT7sQ3yxjre0etBlbE0bmtHUAvQC0n4xXG+xCPpWfesL9I6g324P4rPvQdRM1w36X0RvuQfxGrE7TfDx+mQ+R2aCQoo0dPcP5LTT1Bx7AvJ09pckkjvBgmPY1BJ0UYGnNY7mWj1VZ/uQ6axclW87qqSetBJ0UY9mGfFw/ED9A0fWcF9GlMp3YZd8rYR9tBJkUZOklnkwqz5ZIB9pffw5dO7DHjwrEQ7EElXJxnAIrBDzrRzM9zniOrLGehw3joOxaH4VxA7sOYPCtN9TV57/wAUP6FWHXad6moOlR0usUcmYk3hIdzbkTTs+cxjieENinlO2yZjZIntexwza5jg5pB5QQqxdNirhl3vSAPIZpT5/arkUMKxWnI6eq6pE0gufWa+Z0UhAz9qxzfaOPO3JBdaLmaNYu25VhsNGQlja8j5LiPbN8hzC6aAiIgIiICIiCr9LcP/AAfc75aMqtx4bMOSGwdjJehr8sj05c63FOcWw6OzDJDM0OjkaWuB5jyjpG/yKrsGMkEklGyc5a+Wo8/HwHZHKOnZkekIORpBhEcuJVA8ODZ2ytk1HuYX8G3NmsWEE5Zr3imFYVXl4F9WxLIGNeQwWJcmuzAJOts3Fb2LD84Yd4c/+2Fv4efztb6KtYfzSFBHWVMN+DhFk/5d32nLKK1P4OBTHrgj9blYeaIIDGyIcTAJPKyuO1yzte4cXAT5XVR61N0yQQ5k1n4OCxjwpqw7M1lbYv8AwcMqt67LPstUkluxN40sbet7R2lc+bSmkzjXK4PNwzCfMCg0cGxiw62a1ivDEeAMwMUhf8NrADsHOfMpNmoAzSmr+E3zCYOj7zbGHMa9wL+F1i0ao35Bdd+ndb4LLL/BrTesIJRmmah82nrBuqWet4jjH+o4Lmz90wDdXiHjLsA9EesUFhIqyf3TZDxGVfJJNIfM1gWJ2nF5/ubR+xSsv7SEFpIquZiuMS8WK5+zRZH6ZHHsXV0crPvRa/4UuhzTqyxgQxvieN7HANzHKgnmS+OcBvIHWq2sy4YxzmS4jdkc0kOb3xYJBGwghuSwtqYbazhql7bDml0RtCYteW7S0CQjW2c3Wg5uG3qJa427kwl4WYFvD2AABI7VyDNm7JdjQbSGnDNbHfbREZIuC4WVxJGoNbLhNuWtmuPopod31JJDJNDWsRE60PecbnFuex7HPPtm9I5wpg/uUDUIF+YOy2ZRQiPP9ZgHth0ZoJN3KpQ1lyuCC2C5IWZbuDmDZmgeV7lOV+fMNvXdH5na8LeBlcNbLPgZdXYCyX4l+XwXZjduVx6KaX1sQZnC/KQAF8L8hIzrbyj9YZhBIEREBERAREQFD+6Lo++eNtmsP+qq5vjG7hWfGQHocBs6clMEQUrBfZau4c+PdqWJCDvbk1rXNcOQhxI8i69/R2wbUlivcEPCsjY5vANefyeeW1x6TyLo3u5qRekt1LRrmUHWZwTXgOeQZCzW4usWgnpzWx7B7Z34tMPBghHaCg4wwC6eNis37MFcfZQ6MznjYpc8nAt7GrtDQCY8bFrh6mwD7K+/i6z42J4ieqSEf00HF9iRPGv3j9Nl2BR7SzAWR8FDHZtmadx2vsv1Y4mbZpnjmDdnWVOLPc7rsY58t7ENVjS5xdbIAAGZJ1QFCMFoQR1rd6cSPhla7gmTSOe7vZp/JtJdtzkORI6QgjlOnVn13xz4fUga/g4++ImyzSBoAMrg8nLM5lbQZSiHt8cbs/w9OJvm1WldrBtFb0kbJGVMKrte0PaDC9zwHDMawOzNdqHQ7EOW/BGP+zUYMuolBD2S0HDZaxex4qItz8waszKVV42YVi8vjpnM8/tlM/YJO73XFrh8Dg2dgRvcxqn3Wxdm8ZZd2NAQQ9uHxM4uAQM6bNwHynMlfHYoYuJWwKDwpA4/yhTqt3M8MZuqNd4b3u+sV1K2iVGPiU4B9G31oKtk0xlaNuJ4dF83pukPkzC+N0ksPGzEsSm+bUGsz6tyuaGlGziRxt8FjR2BZ80FKCtam+KxuXP+8lZD2LLRo2MOL7gwyZrQM5nPuF7zHn7dxYNjiBmdquZfHNBBBGYIyIPKDvCCsMVe2rKzFqzRJBK1otNaAdaI5aszR8puW3/9Uwx/A4MSrtycAchJBPHxo3b2vaRyc4UWrwfgu2akg/6G2XGuXbo5HbX13cmqcyQvmH4didHXgoms6sX68Rsl5dEHcaMBu8A7s0HOkhknkFew7vfFKo1oLDdjbDRucMuM05bW5cvWFMtDtKu+S6vYZwVyH3SPkeP72Lnacx1KM4xotfvGM2rsLTE7XYYYMnMd+q8nPL7l2cX0WZZbEZJZGzw5atiLJknMefYc9yCYXKrJWOZKxr2OGTmvALSDyEFVJpdoQ2q/vjD7bInMJcInThjmcv5CQnMeA7YV3PxeVn+7S25/G2HnPyNyWePQvDIRtrQjLlkOf1yg0NBe7Mx2rDiJAO4WGgAfTNHF8JuzqVwQTNe0OY4Oa4AhzSCCDuII3hVdJieFV8wX02bNwDCcupuZUer6UMpP18IfNJG52b6hgmMDsztMLyBwR37sx0IL2RVMO7xTHGr2A7lGTNh5RvRBbKIiAiIgIiICItLGsUjqwSTynJkTC93k5B0k7PKgh/dEuGxJFhsZOUoE1pwPErtdsjOXLI4ZZcwKj+kUHfdurhzBlEzKzYA3CKIjg4iOZx7F0tFqsmrJasD/AKi27hXj5DcvyUDehrfSSo7g1PFoZrM7IaoksvB15pHEsjbmI4w1mewBBaoC+qAGrjMnGxCvD0Q1g70yLXtYHL+lY1Y6QHxRD0ILGc4DeQOtaFzHasXutqBnhzRjtKq61TwZufD3pJjyh1uR3oYV8ry4OzLvfDZp+YtrSP8A5piAgnVnuhYaz9MjceZms/zaoWk/ul1T7lDbm8XWk2+fJceDFpBsr4PqDkMjoYx5m5lZjexR/FZShHS6SQjyAAelBuu05tvH5DB7R8c9kPaChxrGJOLTqQ+Mmc8j90LQNHEH+6Ylqjmhrxt/mdmV4douH+7W7kvXO5o8zMkGzYfipGcuI04B+rEDl5XlcS1OzLKxpJK48orvYzyZR5rqQ6G0gczXa888jnyH+clbnB1YBugiA8W1BEJYMMflrfhK4QcwcrD9vODsGalA0qsEAQ4ZOeTOeWOPynPWcVjm0wpN2d8xk7smZuPUA3NeotIDJ7hSvS9La7mt/ek1Qg9HEsTfuhqQ+FJJIR5gAsbqmIv4+IMYOaGs3PyOeT2LdjjxKT3PDdTx9iNvoZrLYj0ZxZ/GkowDo4WV3pDQg450ZL/dr12To4csb+7HkF9j0OpjjQh/TK57/rFSKLuf2Xe7YrL1QwwxjyEgn0rZZ3MKh92ltzHl17MoB8jC1BHm16dcZhtaIDlyiZ6Vgk0rpjY2wxx5os3n+QFTml3P8NiObaMJPO9pkPnkzK7tehFHsZFG3L5LGjsQfju3g1lz3uFachznEHgZNoJJHIi/ZqICIiAiIgIiICqzuq4jPJcrUooBIxje/JGukDGyajtVjSdvtWuIJGW05cytNVL3RsUFfF4XGN7y6k9gawtBzMzTvcQMvanlQYzcxV/+ChHVLK7z5geheTh15/umIub0Qwxt9Ls1tVvwjNtiw9rQdxmtRj+WMO7Vux6MYrJxpaUPQGSSkectCDhnRNj/AHazcm6H2HAfus1Vlr6H0mbRWjPS4Fx87s134+57Zd7tis3VBDFF5idcrbi7mFT42S3Mf+7alIPkBAQcIOrQD4iPLwGrTk0vpg5Cw155ow+Q+ZgKnVXQHDY9oo1yed8YeevN+a7tajFGMo4o2DmaxrR6EFVx466T3Cldl6q7mA+WTJbEceJye54YWDnnsxN/lYXO9CtREFaxaM4s/jS0YR+qyWUjyktHoW0zufWH+7YpN0iGKJg87g4qwEQQePuXVD7tLbn8bZfkf2Y9UehdOloDhsWWpRgzHK5gcfO7NSVEGCtSjj2RxsZ4DWt7FnREBERAREQEREBERB//2Q==" id="1217" name="Google Shape;1217;p124">
            <a:hlinkClick r:id="rId4"/>
          </p:cNvPr>
          <p:cNvSpPr/>
          <p:nvPr/>
        </p:nvSpPr>
        <p:spPr>
          <a:xfrm>
            <a:off x="178777" y="-902494"/>
            <a:ext cx="2637600" cy="21216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xQTEhUUEhIWFhUWFx0bGBcYGRsYFxwaHRkYGRgaGh4aHSgiGhwlHRgaITEhJSkrLi4uGB8zODMvNygtLisBCgoKDg0OGxAQGiwkICQsLDQ0LCwsLCwsLCwsLCwsLCwsLCwsLCwsLCwsLCwsLCwsLCwsLCwsLCwsLCwsLCwsLP/AABEIAOEA4QMBIgACEQEDEQH/xAAcAAEAAwEBAQEBAAAAAAAAAAAABAUGAwIHAQj/xAA7EAABAwIEBAUCBQMEAQUBAAABAAIRAyEEEjFBBSJRYQYTcYGRMqFCUrHR8CPB4RRicvEzFRaCkqIH/8QAGQEBAAMBAQAAAAAAAAAAAAAAAAECAwQF/8QAIxEBAQACAgICAwEBAQAAAAAAAAECEQMhEjFBUQQycSJhE//aAAwDAQACEQMRAD8A+GoiICIiAiIgIiICIiAiL22mTsg8IpDME86NK6jhlT8p+FbxqNoSKYeGv6LmcG7onjTaOi9upEbLwq6SIiICIiAiIgIiICIiAiIgIiICIiAiIgIv0CdFZ4HhLnRIVscbl6RbpXMpk6BWGE4Q5y0uE4JAsArjCYM0wZYB6/4utceOI8mdwnh4DUKyo8KDdAB7LS4PDh409FLHD+ytrSGU/wBCV5OCK1v/AKcuZ4coGSdhSo1TDDotZiOHmJj+4VZi2BuWRrqgzmJwtrNlQqmDaRcfutQ9jDoflRq+CkdQn9GTq8Mn6DKg1aLm6haqpgy36T7H91Gc3NYgFVuEqds0iscVgb8uvRQHNI1WdxsTt5REVUiIiAiIgIiICIiAiIgLpRolxgBMPRLyAAvoPh/w55cZhL4mO/7rTj4/L+It0rOC+GrAu1Oi1mA4UJyhwJbrAv8A4C716eSGtgv6f3PsrDhNQgDqdZ6DtHQ9V1+Op0y25YfAnM4MJAtcAGPvIPsuzsKwONi6dentKl1MQM7Q25dJIGpEfA913pNZE5LxJygm41FtTF/lY2rRXVWtsGkggxHQr8pVarTzhrh10PaNZUoU3PPIOUkHp6f9LhxPAuBu4xsAP1dGnYKvklFxGPeajWhpFh6Zt5KlU6TgQXQfa49yoOG4Zin3JAYbi8QBbUOCY3EuY4NABLG3zOlpv+EgxPaZulqUrH52AuhrmRpMFVHFcKPrIOUwZF9R0/uFZ0a7HAtqCAbaESD1nbZesbThkXIMDSR36xZRL9CkpYSl5cNIFusxNxcqmrB9MlxmDr09Z0UjjWB8p0j6J2M83cHRRyGZZc5zcw+mdu+36LRVI5XdJVRjsKWnSxNuxXqhJeGxtAJ0JU806vlw+HbCReEuOk7Zx9Ai/wB1wrUQ6xseqtKrNoKg1mb/AMlR/wAopq1EtN1zV1Vphw0VTWpFpWOeGlpXNERUSIiICIiAiIgL9a2TAX4r3w5gZcHuEidDor8eFzy1EW6jWeCvDgYBVqDmIkDoOpWmFUZ5YJcdOkRv1/mip6WLqPbkYLuOu52js2/2V/hvLw1MQAXnXaetun2Xf4eM0y3t6bhxlIeZc4QY+9+k/ovDngBrS0w50Oy6xHaJEqLW4m6pyxLzMAEAEA2aANfnqpXBAC4sdPmGSNyDERaBoq2faXbhfh8AO5stiDtM6SbbKZwmiyg6BUlx5DJN4BJ7Bx1Vw+g1lKCOmb1191kW1g4h2Qn+o6dgYJJOv07LPe9p9NBjctMTHK0AgH6ZI36/9rNY/wAQuLvLFMML4/qPeMomLgEQPnda3jLw7CEsAcTTlsQQTrbb+WWOZ4crEsdUGYOggR9M7G9jEfAXLlalY4ipUZSdSY7zHkCKrXG02IkdAewhc6XhiqWDK92kEFxg76E2Hp2t00/h7g5p0srxcnS0DtbtC/eI8RNEudUEU2iSW3Mdbx8CYRL5ziGPpvLXgh7dOjh67/Kgu8QvY4NyubsZJjputJ444hRq0qdai7M14c0GLggjMCDpb30WVw/FnOc1r2sMDKM1gBprt69/dWw5Jje0V3HEA93ludyvHJ2dqJ7GwUSg/NZ2UgfVqvOFoOD4pOGWdHNDxa9vhe6HCX5i/NMmRG83JPtoFrlccpuVEtjpQwo+p8hujBGkGxP7KyqVmx/UMTvsY/RcMS0yAb9Y1XitQsIcHN7H7FZzO/KUfH0iKbnAdSJ3Czgrgkd9R0PVXOOxx/8AGdA2I3NoAWdc2LLbHuI2l4gqJiKQcFLxTP6YduNff/Kh03Tfoo0lVPbBgryrHH0ZuFXLnyx1VoIiKqRERAREQdcLRzuDRut1wnh5cA1oubD+e/2Wd8N4WZeVruEYx9LO5piWkEr0PxuPWHl9ss7u6T+JYynhwKdIB1SILtcvUDoVR/6yo555pJuSI26E2FgvBbJJJAG5iTcA/wAi6l4PCmA1xLWudAsA5xECL3A0666Lp1JFHiqx3ltcRyuIudddSekCVuuGwHGtAEAgdSQXD4tKh8V4UDhcrAPQbCbe8W3Vl4bqsdSZzBwpOhwLY5dGyN4EX7rnzy3F44cTxFWoBDxlAgtMyXX6QLToTHKqGhg3DO9xl0mGPLQ0kzAbcmPTottxXhIEuY4y7Qag726eyp8NwSrnYXAgSCACZmZmTt+srOZTSdJWCxJOFpNc0sdBLc2ua/I7ra46wp3DeLOaHNrXIjbteT1U7jXD3OYMrJqZgWn8toLvYTrroqin4crMFgxxNoLon06xb4XHne+lpFjV8UUmiHTIcWkDaDBKyPirjpxALG8tPuLnt/hd+JvY1zmPYC8yS9jmuvECdiZgR7qirsgS5w/4rDLOr66eOEYRz8NiKYBcBkc0XkuktJaPj4VSygXibS05STMyLg9R0+Ff+Dqx/wBWMxhpa7Nf8IEx2EwofDeJNpYuo58OpPc4OBaCHAuNy2LaykyZonDrEkWcIM9YOllpKNB9RnmMY5vOYzARBvbqJkKZj/DjajH16WTK0ZqYZytIgEgmDc9QP3U2h4jovY0H6CMoIBEuAksaNZABPsuiY33D+spxHC1ASS3mNxBtHWNlRvwxeRmkA3InKD2nQ7q88SBrXkUnPkOsXOGttDNwenYKhqV3Na/Pedf191WZWXpFVtXh1RlQyMsTBNxYE7fzqoVcOmHa6/IldsXxFzxFw2bCZgdF5pNLpNoAE7WkC3yu6S+6rEnCvNRrmnWP58GFUixVxhaOWs0H6Zgu2uJVZi2w9w7lVsWeXu+6rsQyCp5XHFsls9FlnNxaIKIiwWEREBfoX4u+Cp5qjR3UybuhrOF0MtNo7XVrRwT3FjdA42E6iCS7/iADdR8kNt2C02C4Z5TXOfE1GsDJIBDSAXiJtcZR6HsvZ/XGRz+1NQwjZOaQzVx7SLDaZFj3XngvD6mIr5gOVrvtew6aKTVpnynXuDBGliQIAnqPsr7wdT5QGgCDzHtqFnllqLRruC4YhoDxJ/7P7LLcUwT8FjHVcPUpuFQy6g7lsZkAgd7SLSdbLXVSAAZiJy+sZQYm/wBQPqq+tw6k0l7wGyNQZf29I7fK5ZdVfTlRxVJ7wB5jHm+QGIO8nSF2xXirD0BmBc5ujnNAygzH1HUknYlQsEaQLiyhmgfUXkj3zG5WE8e8WNbJSbTc0h4IuCHTmDRY/a0JMPK6RbqN+zxsx5FNp8zNbllsa/JsLDSdVneN8QqVHEeY4XkATtaCdT1VPgqJpVmTtLDHUHb7q5YMlRrjFnA9R1C8rLktdGOPSl/0r6lQQDyXI13Gx9VK4pgy3NALc0kWsLC19p/VdC0TUrh0AuMCSCTqXQNROx6dlxw+LdJgnM4kne4II12HZU9ps0rKlM6gf2Uc4Wc48xgLRm+qc2gyiNXCT63VjiKBOpj3Vd/pxJzEgAa6lRKxyi48O8cfSYWh8AA8pu0i50PupYaCypkGYQQ0AcxvNpuH7SO/VU+HwQfBpxG5En53C1HBcMP6dpLTLbiIJkSNZBOkXn0W2Gd1pR48M+GM9MnEtHmF2ZrSLgRMX0uSbQq3xBwGoOWnSe4E6mMukEn/ADr7L6rYC/1HTraJMbKPicuhI/ddM9p8enwLGcCq03EFv0iSe3our8YynQ8sUw5xJzOBu2Yjbtut/wCNjlp5Ib/UdlzToNSY3PZQgyhTY40WtzNcKTtiSMpJP5pB17Lq89ztGtMvguHPZSD38oIJMiSLa62t+qzLzJlavj/FRUbDScgbEG0u0GmoBNv+MrKK0H48LyBIIXR7f0XmmP1VKlVuEFfi7YpsOK4rls1VxERQCseAMmsOyrldeFWg1r9FrwzfJFcvTV1WyIGsj9NlKx9e7G/haPQkiW3+AIUV4LXXkbifsmGl+aeYwXdzJv8Ae69ixhF3gG58zHEZX2ufxH9NAVdYPCOw7mjUEjM7Y9/51WTwVcMIAn6g0tuTcWd/Oi2mG8QUw2mx4loAGY3aZte3KZtPcLm5JV4tONxkZVa4ywmGjeYt8gFOHuo4hhe1xfJ5tZB/3BdauAcW5qbtRytIkCevf+BQMNwpzSah/pmLuaSB73A91zdaXdcS5p5GgxsIAHv2WN4j4cq1MVTcGZmNeDAcDoQYvFrb9VsMJg3tkPyPaT9Qk2+CJ7brk3h1JrpD3NBdctByg7TayTLXoQeM8DdTLatVrQxzml+QzDtXWOxI67lecZhv6Ycy7SLWE7HRbWo+jVpupue1zSMpuDrab7qTh+DUKLKYqQfwtJHaNuwF+3defy8O7uN8M9TVfOsLzUhyTE5mkatBNxIiYsq99JrXRTbDSLkawcv7fqvo3iV9OKR8tljLAW3AHY/FlneI4BvmGXAEtvaAJBd8iw9FhlPFpP8AftkXUiTYT8qThuH/ANKtUeLNyge55ram3t8hTcURROoNrqLjeM1H0jRpxkP1QLkjS/t9lSa9suSaWfh3h8NGcSakupsgZogjMeYZWxf4Wkr1qOGIJblJgyYOpEyegF7andZrBUqlGmatSm81DETYWEASb2AmI0G+oqeK+IaYc41arRUiNCXBsXLehOgGt5XThLepGO5Ol/xPxxcubTEXAMm/Q30CzWI43icRUGWmX0RaGc0ktMTodxbsqLG41tZjhSiwIF5OllVcH4/iMO0tpVHNBJJAtJgi++5t79F1cGNu7fZvbX8QwbxSc/FZwBBDiJl06C/S3S6puIVWUsOwMcS8uLnuO5No9g37qDj+M1ajAKlZxsAW9gZnpe/oqnE1i4yeq6piPwPJEbL8hfjV7aFeoHNnTYLlTMSpbhMQALfprKiAarLJKHjhcKKpeP2URc2f7LQREVEiu/CQHnQdwqRW/hZ8Yhk7/uteG65Irl6b/wAQQWYd4vNKCf8Ac17gftB91WMqECGb8zptME2F72P3KvOIYSKFMFvKcxDgdCXRB9gD8KqxeHa1wYw5g4AOcdnCcwEL2JrWmA2rkc17XAta5s7DmER8a+i61sUQSJixBEnQbHqotds8uYB5dEA2MNtYD6p76lR3OzDO46mD3Nvgqli0fSvB3HWPYKD3EOEBh6i+/wDZaOjwtgacznRmJuSd9520/gWH8D0KXlOq1QHZHCALkEQ7XYf5V3ivFVGqHWqZRfM0WAEE6kF3/wAeu64s8f8AXTSJ3FcW1hAbkDti4mYk6AEG/qvEPpl+RragdTa5tNkZzzSXNJMOaQR8L51ivED/ADRUaYaXy0EmANhJuGxH3Wu8M8Vc2o1hLXMqeY5ryScjGRmA6NNiO6rlhZEx+8awFHzqdZmWmx3MXG0ObByFoMhwVz4i4pRq0Zo1A6pRgsHNaDcjYiNVLwj8PiaDqXky3MXEg6PtzCQHAmx03WYFAUpAG951IGx91hlVld4p4xUf5dQyBbNGzrW9IBgLrw3EGrAuTt17GNtNFwxVBglrgch7SRrBHUhRPD+HNOtla/W4On8HXpuuLlwsu56q2GWstVYcQwMlzXEETywflZviXGDhZaxvO4fVaGjT5ndbHj9QFhdPM24AAg5dduk3K+ceKMS6pUbcZQ0HSCSS6dfTRW/Gwl5JtPL9Kmvx3EEu/rOOa5E5pjTWYVdiKznkOcSdgT02UmvRYB9YMtkwDAdH036GBabyvGNpNBbkeHy1tgCCDzWIP4rAyLEOC9iMPGb3p04fi8jwdtD6GD/ZWWLpB76gYGkBoeRfWOYiDE6EqowQGaXOywR3PXe226uaDaLXyH1AfzAtgz1t+yzsky32rlv1FQ8EHr9pXQM7bf8ASsMThi03e0iAIBuAYtB0XarheQvLqbbQGzG1ssWM+6t54pm/lVvbpH8P8svfkkbFaXw7g6bS15c1xYA4ti2sAXiXCZKm8fwxrOJjUyyBlMOvBtsly70ljqpsABp/CoxF1ZY7DmmQ066xMx/kwodCC6el1XIV3EmwQFCUzidSXSoa5M/2XgiIqpFK4ZVy1WHuoq/WmFON1dlffPCT24imaFSNZZa4Ov3Vvxnw2wB7gwFkCW3NxsYvBnXaF858K8RcDSqMIEan01+y+m8D8T53NpVCM5kZm3Bd6bD916mcy/bH0wn1XzvjWCp0agLQQ4GXNfrsQNLi4uOhVQ3CB5cfMy5jIG0mSZ2EfC32J4bQrvq4etVcyo05hUc8ZDLriLWBIjWJWK47wephnZCZB5g4EOBBMSC06GFpjlvr5EbCYythXEBxbm1Id6xoYI11X7V4xTc1r6hc6o0kQBbScwvDRIaIHc7kL9p8MdXaHUgHvaRLAeYanQm7bE2XEcDruxApPpk1pJNMxEfVtbToosiYgVKkvFSXnMSSTzGJkySIOq03hniOR0vzZCxzWG8Augkg22F4/XWtPhys1nmVgW0WPLXNBBeHdm766lWtfw9VNBmJoNzUHCBu5uWzs4bIDpm3r2nLPVWi04ViTTeCyOtzFj1ggaDdWVTEuePMc2A4/VEAnt8rHcHxbRU5+btIAO9513tYzEKxxXFSTEyBYHsuXPj7XlWWOrAtmR6LP4h2ZwymCO8DWyuqxbVw4jymvYLuzODyC6IgAh5uDI2sshjHcxDXTE3mxA3E/wDapeLzxuJl20VLjL2Na1wDhF9CY0IN7T3VJxzhocQ9rtJBBMAsA1Lum1uqrG8Uew6yPhbTgwNZvmOa2qH83MSHZhAgEG15vew6LmnDy8OUy1tG9+2O47Rr13tL6YFaGg0qVItDGNY0McYsM3rNu4X0bwl4LeaZqgZXZLaAucW3JJHML7HfVRMN4rpVazKfleUBUl0ENa+SZ11O/f4Wqr8cpCg6jRrBri4CmWugiH2iTcQDOxC25OS2zHKa0j2+Y8d8Fvwznl7A2mxsyOcn8oIB5ZjU/Ky9dwzy1sDoTovvDKAqMJr1ZDm3IEt5ZkmNze8dr2XyXjHC6FN/9LEsqgzIy5SIjuR99pXVxcnkVVPxDS0CmC1xPMZzNNyQRO/tsv1mHmSczoHtrYSdB6Lv5YDdRMgQGy6LmBJ9NB7q14XwYuDDVc4ZplrYmBAa07zOsWiFe2YoeeAY2D5bw0Q67iMwAA+mxtpr6qX4mxTGxkqnPsBcXuZO0E7JS4SGbiPQgb9TcwbqvxlFodkLBa07iDp6LP8A9MdoU1UgyTJPf7KE82jcq5rURBFhOp/mypajSJnZTcpYSq7FHmXFenmSvK47d1qIiKAREQa/wTipDqR1Als9rx7iR8LSNrDzM0QZBkGLD9D0hfOOFYw0qrXjYr6XXotdTbVpGzhzN6Gbx20Xq/ickyw8b8MM5qo/EaIcAabzUEE1JHMwzBnsdYXnD4io1rWvEsF2yI01gjaduwX6ymHSJygXJi4Frf7hJ0PRRcU12ZzokMPNGlzYy3YnQ+i6bPhV1qYYOfOGe4vP4fpqSfygC49DNxZWWNpYp1NlaHirTkktbDwNQTAHU2NzKp8PhyJeSYAkljr3FgZ03+PdaTw9xyrTjzKgLPpMuiBrboLxHUFY5y/C0VWIAfh31HvreeXAubMtcQIM5IgtBzXGg3MxA4Xj8RT5aT6mV31MZYETchpkAxmkwtg3jFGpWFNzC3DuBJpmzjUgwX7mdJMgzN4XDjfBcLgWOe5x5v8Ax0mkGXC4zEtvuY7CFlv4sWUnHMBTeGvwjKjsvLW/E1rhcEkEjmE6fl6leONY0t5XU6YdlYCQ06taBINoneANPVWXCPB9atTNSniXUcRUdmFFpLZYIMvy6EEzzWuNCufEPCFdmVtUuGaqZMWOgLp+kAwTfZV69bSyVLiEPDgAYOhmD8Kc0Yeowy57XFwIptykEZoIzxIIbMcsE+y5cQwL6T4bQEUqmXM4HmIIIzTyn2/MuPEcdiKuIE0zTfIAYxoaJ0gNAi47X3lT479G1T5Qc6JI6Wn00UtvE69Jvl0XuaCIOUQXe4En0Wz4f4OdVayXBtV7g0j6bmS6YloDTaAB06TkuP8AD/IeWAi181wCNoEwZ1mFMst0IjA5zHeZUDcvMwG+ZxIaYj6TA17BdaeDrCmHhziDezpgSRLvy3G684ShWqksYw1DGYiASALk30HforWjxzEMo1cO45nOMFoLdZMQGiXQSTymL72U2RWtj4RqVcRhXtD3hwbkJDSWNBEkzcTEWPdV/E/C1CkHCrWLLgDKxtyPqubzO4EfCpOC0ceG5qRqtY5hiC7K4NMGGj6iDaYU3CcPFWmXvqvNRsl/NLc8gMkwdNTfZYTj8L/m9LJlPhwof1W0y0AbgFxEcpJjoffqregGua0ln1WIAuNp+RM99l4xDXvZTpEuJz8zy7mMG+v4QJA9FMoUszvMcIyiGgWAHQdTcyufLdy7FXXoZWgy5wEwdgZJ91SPeTLnXJN/ef3K1mPpeZzP0BszbWJ/RZ/xJkbTtZx0/v8AZTIMxi62saaBUnEakCOqsKrlRYurmcoyuonGOCIiyXEREBERAW48B8ZAPk1LtNiOrTa3f/Cw66YesWODm6ha8XJ4ZbVym4+qcd4a6i6JDmOJLT2216gj+Sq1lYtNrxaDJDm/lPb+dFc+GeIsx+HbQcQ2q29J0770z2O3dVlfBvY5zXNMsBJGhgan2K9nDKZRhZpHc0ZwWtAa4zH4QehmLDupmJwxcWiLAwCQWEHQzJAPxOnRQmGHAwHDUtOhG4Mf9qTUxjg1uWo4tb9LXScpMWn8QgRH2UZSpg+u5lKCcr5nmZIyiYGlj2MfddcNxxjHO/1FHznAakmC+2UkG34dgJRuKaGAVKLsxiXZjkIg3AMwTa33Foh4oUajnveKrcxble1kNnfPJNzrbos7jL7TtJoeKMVXqlrS5jXEZvLEEACLkdd47wvFTg+JxDiQ55ptddxLiwCI2+qQNG3uV0ZiHNAJf9WtZjgQ4hoHMPqDrgdtbSpTPENYMysYHzIcQ4i+hgEAzJN76iNFSzX6xO0QCpRac9MvyAmnLgTT1BGUxli2lxDQrTgWJo41gzUH1KtGJPmRaSZGeoI9flQuAsxB8x765p6ENeC/mg3AedRk9yLaLlhOLGlVLhVLmNdzNbQyEg6ZoFwAT3VbjtO2oxfi+hQLZDg4ggEZJDZh0umI9yFAxPFqFWKmVjWAwS5gcSIk/UMuW8akX+JHDah8016lMAPaGtGQP5QT+UGDJ6foq3xFwxmYOe1zmAHKMwAzTe4Nh9IiANVnMZtO093HaQYfLyMbkltOm0MOp1cwbyTrcdl+s4kPIpAuawmoDLYLhBJEkgwJjU/oobPClGo1r5BEAQ2bC5IkGAZJ20Ed1Mp+G8JGQVHtIvAcZMbTAJEHZLMTt5q4wEEOOcudDh9JiWtJ5RIAyiw3JkrzhcNTfUeynMWs36XWv0v/AGhd8P4XwwqGo0vtq1xIAP5pJkgg9fgyFdcO4ayk0uaAC4QXC5NtAekKuVknSO3mjTEAvAzSZ3uNADsEJaLWHbWypeNVXHLUDstNt7QCCDBsbmxNh2WPxXEXuLrwHanchc8htsuOcVp0mkghzrCBfXqvn+Pxbqri5x9B07BfhsomNxAY1WPaBxOvAgaqoXurULjJXhY5XdaSaERFVIiIgIiICIiCdwniLqDw5pPf+dV9k4RxduPphwLfPa0ggiW1GkQ6wvmjYa/K+GqfwjitTDvD2OIgzY/oujh5vDq+lMsdt83CHmbkOYbD10Np639F+eYA3IfwzYtGvcwDa+vUq04fxvD49o8x3lV9PMFmu/5gaHuvXEPDtemC97Mw/Nd3zB/VerM5kx0oKlEk5CdBIE8uWM2uw+w6rwzBVHtOUkiJgOmwmxGxA/XurTMcxa5pDdcjovaNZBNpgC+mq903MkZmMJBk8t7zPKfXaO+xSilLnU82UQCfocGvZaAZafxA79FK4Zi6LaZa5pbV5sjw3N/xA3bBtFhf1Ut1Ok4RkAJ6DcgaGTa/U+g1Eujwii6HFz3bQ4WNjpzGOmvRUy18rKvGOBOdxz03RmcDBJGxyhuW94Pb3seEVmh4pUsvlGIzMa6cx0c4zBvoTP6LszggH0VHBpn6HZTEixmMwmFdcL8OloAp5csa3DtZ3JWeVmkwxOExJEsZlOha4EsibEOLriI1GswLqC7COqB0tPmEatYQ06ZSeaLR37q/xWEe1mQ1JBFi86ek2lVVTzmkg1jYEgBroNr3tI7LKJfuD4d5NLNXLQNPqcQB01jqrnAYwVGyynDepblnuJEn1VDSx4OUuJdVzWFSQ1vsQR8QtBQdlvqTqTJKrlPseq1InoVRYrBYltVxY9gpOjlEwOsRuTJVrVxp6f2UWpjQbFjvt+6TZWc4o8kOpVGzDp9+xnTdUmIwrQJa1w7uII/QLSY5wDpYQOoIvqs5xnitOkLw5w0H4R69VncdJ6qpxtYMEkLMYzEl5nZe+IY91VxLioiwzz31FpNCIizWEREBERAREQEREBERB2w2JdTdmaYK+h+D/wD+hvpQyo7l6G4H/Hp6L5si14+XLDr4VuMr+g+IV8Ni6ecG9py6+o7+qyOLowT5ZL2j87QCOkkEg2HVfO+G8Zq0TLHH0Wo4b4vpmRVZBP4hI/QwV3cP5GHrbPLGtFgsAMuarUyA6Q7X4U2jQoNE+a4dyMzfsFQUqrHmWPa4HaQD8Gx9Lq7wmcAMIDmE6PbI9eaIPoQujLvvarvhsTSDw5tdpA0BBaLbKfX462AfNYB/9v1VdiOGgh0ODXE/TE03C1yToR+ygDhTs0ACTp9Lmn0I09I91TxxqdrWpxYOF8TTIP4Q2/wHyFwfxholsMg/ka4bdWvlU7sJ5ZPmNLexFvZdP9U5klkEbEQR97hPCG1hRqvqGGAx/uBI/wD1NlPwuFe11yIHST620A9FX4bjVQjmpudGkQB7zsuVbxMGXeGg9A8E/AlUylSvcVXygkuH3VBiOOtkgabnYeqznGvGQdZg/usliuJPfvA6LDLlwx/qZja0nGvE2oYspXrueZcVyRcmfJcmkmhERUSIiICIiAiIgIiICIiAiIgIiICIiD3TqluhI9FYYbjtdn01CqxFaZ5Y+qjUrSUfGeIG4Px+y7/+9am7Gz6LKItJz8n2jxjVHxrU2bCjVfFtY6QPj9lnkS8/J9njFjieN1n6vKgvqk6kleEWdzyvup1BERVSIiICIiAiIgIiICIiAiIgIiICIiAiIgIiICIiAiIgIiICIiAiIgIiICIiAiIgIiICIiD/2Q==" id="1218" name="Google Shape;1218;p124">
            <a:hlinkClick r:id="rId5"/>
          </p:cNvPr>
          <p:cNvSpPr/>
          <p:nvPr/>
        </p:nvSpPr>
        <p:spPr>
          <a:xfrm>
            <a:off x="35116" y="-1283494"/>
            <a:ext cx="3455400" cy="28074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